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0" r:id="rId2"/>
    <p:sldId id="259" r:id="rId3"/>
    <p:sldId id="261" r:id="rId4"/>
    <p:sldId id="257" r:id="rId5"/>
    <p:sldId id="258" r:id="rId6"/>
    <p:sldId id="262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01"/>
    <p:restoredTop sz="94613"/>
  </p:normalViewPr>
  <p:slideViewPr>
    <p:cSldViewPr snapToGrid="0" snapToObjects="1">
      <p:cViewPr varScale="1">
        <p:scale>
          <a:sx n="64" d="100"/>
          <a:sy n="64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47" Type="http://schemas.openxmlformats.org/officeDocument/2006/relationships/presProps" Target="presProps.xml"/><Relationship Id="rId21" Type="http://schemas.openxmlformats.org/officeDocument/2006/relationships/slide" Target="slides/slide20.xml"/><Relationship Id="rId50" Type="http://schemas.openxmlformats.org/officeDocument/2006/relationships/tableStyles" Target="tableStyles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11" Type="http://schemas.openxmlformats.org/officeDocument/2006/relationships/slide" Target="slides/slide10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31" Type="http://schemas.openxmlformats.org/officeDocument/2006/relationships/slide" Target="slides/slide3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8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slide" Target="slides/slide34.xml"/><Relationship Id="rId14" Type="http://schemas.openxmlformats.org/officeDocument/2006/relationships/slide" Target="slides/slide13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46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9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5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A2D9B-5421-4C43-8C13-38F695FA5989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2C88D-9101-164E-A996-09FFF75CA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6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11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4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4" name="Google Shape;2874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30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14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5" name="Google Shape;2945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3991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15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3" name="Google Shape;2953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280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15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8" name="Google Shape;296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3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5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8" name="Google Shape;2978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1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15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4" name="Google Shape;2994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087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4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4" name="Google Shape;139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4232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6" name="Google Shape;140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031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5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6" name="Google Shape;143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2351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5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9" name="Google Shape;144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317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1788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4308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5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8" name="Google Shape;145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73970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5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8" name="Google Shape;14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5022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6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2" name="Google Shape;149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5130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6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1" name="Google Shape;153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977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6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0" name="Google Shape;154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5685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6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5" name="Google Shape;155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0989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7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3" name="Google Shape;156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4791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7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3" name="Google Shape;157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051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7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2" name="Google Shape;1582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183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7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6" name="Google Shape;1596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095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13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0" name="Google Shape;272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467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7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5" name="Google Shape;160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0721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1" name="Google Shape;162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9461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0" name="Google Shape;16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860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8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7" name="Google Shape;1687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6831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8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8" name="Google Shape;169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7117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88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0" name="Google Shape;1760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46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90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9" name="Google Shape;1769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64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92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4" name="Google Shape;1874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513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9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9" name="Google Shape;197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88365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6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6" name="Google Shape;2096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363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134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9" name="Google Shape;2729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367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37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8" name="Google Shape;2738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58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p139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4" name="Google Shape;2764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62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41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7" name="Google Shape;2787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77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143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5" name="Google Shape;2795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99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145:notes"/>
          <p:cNvSpPr txBox="1">
            <a:spLocks noGrp="1"/>
          </p:cNvSpPr>
          <p:nvPr>
            <p:ph type="body" idx="1"/>
          </p:nvPr>
        </p:nvSpPr>
        <p:spPr>
          <a:xfrm>
            <a:off x="974725" y="4560887"/>
            <a:ext cx="5365749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3" name="Google Shape;2803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481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6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7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10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 and Chart" type="txAndChart">
  <p:cSld name="Title, Text and Char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711201" y="1600200"/>
            <a:ext cx="507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❖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>
            <a:spLocks noGrp="1"/>
          </p:cNvSpPr>
          <p:nvPr>
            <p:ph type="chart" idx="2"/>
          </p:nvPr>
        </p:nvSpPr>
        <p:spPr>
          <a:xfrm>
            <a:off x="5994401" y="1600200"/>
            <a:ext cx="507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203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742950" marR="0" lvl="1" indent="-1714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❖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074400" y="64008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72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over Text" type="objOverTx">
  <p:cSld name="Title and Content over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ic Sans MS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711200" y="1600200"/>
            <a:ext cx="103632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❖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711200" y="4000500"/>
            <a:ext cx="103632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❖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914401" y="6248400"/>
            <a:ext cx="25399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7213600" y="6400800"/>
            <a:ext cx="386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11074400" y="6400800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4815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3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7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8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2A506-2805-4341-8001-AB659AF7CD43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444F3-5493-EE4F-A957-109DD5A6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jpeg"/><Relationship Id="rId26" Type="http://schemas.openxmlformats.org/officeDocument/2006/relationships/image" Target="../media/image24.png"/><Relationship Id="rId27" Type="http://schemas.openxmlformats.org/officeDocument/2006/relationships/image" Target="../media/image25.jpeg"/><Relationship Id="rId10" Type="http://schemas.openxmlformats.org/officeDocument/2006/relationships/image" Target="../media/image8.jpeg"/><Relationship Id="rId11" Type="http://schemas.openxmlformats.org/officeDocument/2006/relationships/image" Target="../media/image9.png"/><Relationship Id="rId12" Type="http://schemas.openxmlformats.org/officeDocument/2006/relationships/image" Target="../media/image10.jpe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jpe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431542" y="296730"/>
            <a:ext cx="1546072" cy="6236592"/>
          </a:xfrm>
          <a:prstGeom prst="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Network Edge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23636" y="296730"/>
            <a:ext cx="2043345" cy="6236592"/>
          </a:xfrm>
          <a:prstGeom prst="rect">
            <a:avLst/>
          </a:prstGeom>
          <a:solidFill>
            <a:srgbClr val="0070C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Network Access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0172" y="1050967"/>
            <a:ext cx="1828173" cy="117168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Broadband Network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3107" y="2030282"/>
            <a:ext cx="1284738" cy="3797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2" name="Picture 48" descr="mage result for electromagnetic waves p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2"/>
          <a:stretch/>
        </p:blipFill>
        <p:spPr bwMode="auto">
          <a:xfrm>
            <a:off x="2005383" y="3562307"/>
            <a:ext cx="967607" cy="21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38858" y="655318"/>
            <a:ext cx="1323488" cy="193480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Home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20172" y="3162626"/>
            <a:ext cx="1828172" cy="117168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Cellular Network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35743" y="2636311"/>
            <a:ext cx="1326603" cy="188784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  <a:buSzPct val="25000"/>
              </a:pPr>
              <a:t>1</a:t>
            </a:fld>
            <a:endParaRPr lang="en-US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 descr="mage result for laptop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4" y="2914329"/>
            <a:ext cx="728912" cy="5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16" y="3543323"/>
            <a:ext cx="469728" cy="4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cell tower in nyc&quot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5" t="7301" r="30952"/>
          <a:stretch/>
        </p:blipFill>
        <p:spPr bwMode="auto">
          <a:xfrm>
            <a:off x="3693073" y="3327056"/>
            <a:ext cx="430562" cy="84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ge result for verizon fios&quot;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" t="16694" r="-1" b="17158"/>
          <a:stretch/>
        </p:blipFill>
        <p:spPr bwMode="auto">
          <a:xfrm>
            <a:off x="4671947" y="2127794"/>
            <a:ext cx="386721" cy="20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ge result for spectrum charter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70" y="2132827"/>
            <a:ext cx="392109" cy="19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ge result for Wi-Fi router&quot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424" y="1483783"/>
            <a:ext cx="424004" cy="28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ge result for echo&quot;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 b="25440"/>
          <a:stretch/>
        </p:blipFill>
        <p:spPr bwMode="auto">
          <a:xfrm>
            <a:off x="1361930" y="1998260"/>
            <a:ext cx="435995" cy="26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ge result for wifi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878" y="1887475"/>
            <a:ext cx="263306" cy="2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age result for ethernet&quot;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67" y="933289"/>
            <a:ext cx="500361" cy="48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mage result for tesla model 3 red png&quot;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04" y="3937783"/>
            <a:ext cx="1233023" cy="6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mage result for ps4 png&quot;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4" y="1414021"/>
            <a:ext cx="615543" cy="71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mage result for appletv png&quot;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911" y="1509868"/>
            <a:ext cx="421899" cy="4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mage result for ipad pro png&quot;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16" y="3492649"/>
            <a:ext cx="586621" cy="66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mage result for apple watch png&quot;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02" y="3506451"/>
            <a:ext cx="475465" cy="5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mage result for smart tv png&quot;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7" y="950913"/>
            <a:ext cx="796419" cy="5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mage result for switch png&quot;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3" y="2120546"/>
            <a:ext cx="641327" cy="42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age result for 4g lte icon&quot;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85" y="3162626"/>
            <a:ext cx="533400" cy="37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8" descr="mage result for electromagnetic waves p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0" t="2364" b="13922"/>
          <a:stretch/>
        </p:blipFill>
        <p:spPr bwMode="auto">
          <a:xfrm>
            <a:off x="2789046" y="3571272"/>
            <a:ext cx="875389" cy="2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8" descr="mage result for electromagnetic waves p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2"/>
          <a:stretch/>
        </p:blipFill>
        <p:spPr bwMode="auto">
          <a:xfrm>
            <a:off x="1985924" y="2183508"/>
            <a:ext cx="617563" cy="13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31233" y="2317653"/>
            <a:ext cx="6254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802.11 (Wi-Fi)</a:t>
            </a:r>
            <a:endParaRPr lang="en-US" sz="600"/>
          </a:p>
        </p:txBody>
      </p:sp>
      <p:sp>
        <p:nvSpPr>
          <p:cNvPr id="39" name="TextBox 38"/>
          <p:cNvSpPr txBox="1"/>
          <p:nvPr/>
        </p:nvSpPr>
        <p:spPr>
          <a:xfrm>
            <a:off x="2519003" y="3787151"/>
            <a:ext cx="62709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3GPP 4G (LTE</a:t>
            </a:r>
            <a:r>
              <a:rPr lang="en-US" sz="600" dirty="0"/>
              <a:t>)</a:t>
            </a:r>
            <a:endParaRPr lang="en-US" sz="600" dirty="0"/>
          </a:p>
        </p:txBody>
      </p:sp>
      <p:cxnSp>
        <p:nvCxnSpPr>
          <p:cNvPr id="12" name="Straight Connector 11"/>
          <p:cNvCxnSpPr>
            <a:stCxn id="1080" idx="3"/>
            <a:endCxn id="24" idx="1"/>
          </p:cNvCxnSpPr>
          <p:nvPr/>
        </p:nvCxnSpPr>
        <p:spPr>
          <a:xfrm>
            <a:off x="3169389" y="1634437"/>
            <a:ext cx="1050782" cy="2371"/>
          </a:xfrm>
          <a:prstGeom prst="line">
            <a:avLst/>
          </a:prstGeom>
          <a:ln w="50800" cap="sq" cmpd="dbl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1988" y="1661394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Fiber optic</a:t>
            </a:r>
            <a:endParaRPr lang="en-US" sz="800"/>
          </a:p>
        </p:txBody>
      </p:sp>
      <p:sp>
        <p:nvSpPr>
          <p:cNvPr id="43" name="TextBox 42"/>
          <p:cNvSpPr txBox="1"/>
          <p:nvPr/>
        </p:nvSpPr>
        <p:spPr>
          <a:xfrm>
            <a:off x="3433463" y="1421076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Coaxial</a:t>
            </a:r>
            <a:endParaRPr lang="en-US" sz="800" dirty="0"/>
          </a:p>
        </p:txBody>
      </p:sp>
      <p:pic>
        <p:nvPicPr>
          <p:cNvPr id="1074" name="Picture 50" descr="mage result for aggregation switch icon png&quot;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85" y="1520711"/>
            <a:ext cx="547150" cy="2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mage result for router icon png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34" y="1394480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4519485" y="4166711"/>
            <a:ext cx="1268360" cy="35744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4" idx="1"/>
            <a:endCxn id="1074" idx="1"/>
          </p:cNvCxnSpPr>
          <p:nvPr/>
        </p:nvCxnSpPr>
        <p:spPr>
          <a:xfrm flipV="1">
            <a:off x="4220171" y="1635901"/>
            <a:ext cx="299314" cy="90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074" idx="3"/>
            <a:endCxn id="1076" idx="1"/>
          </p:cNvCxnSpPr>
          <p:nvPr/>
        </p:nvCxnSpPr>
        <p:spPr>
          <a:xfrm flipV="1">
            <a:off x="5066636" y="1634188"/>
            <a:ext cx="258999" cy="171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age result for verizon wireless&quot;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09" y="4202240"/>
            <a:ext cx="322917" cy="3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ge result for att wireless&quot;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18" y="4194699"/>
            <a:ext cx="322917" cy="3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Straight Connector 64"/>
          <p:cNvCxnSpPr>
            <a:stCxn id="1076" idx="3"/>
            <a:endCxn id="24" idx="3"/>
          </p:cNvCxnSpPr>
          <p:nvPr/>
        </p:nvCxnSpPr>
        <p:spPr>
          <a:xfrm>
            <a:off x="5805048" y="1634187"/>
            <a:ext cx="243296" cy="26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303980" y="296730"/>
            <a:ext cx="5583220" cy="6236592"/>
          </a:xfrm>
          <a:prstGeom prst="rect">
            <a:avLst/>
          </a:prstGeom>
          <a:solidFill>
            <a:schemeClr val="accent6">
              <a:lumMod val="5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Network Core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74780" y="1685735"/>
            <a:ext cx="76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Aggregation Switch</a:t>
            </a:r>
            <a:endParaRPr lang="en-US" sz="800"/>
          </a:p>
        </p:txBody>
      </p:sp>
      <p:sp>
        <p:nvSpPr>
          <p:cNvPr id="72" name="TextBox 71"/>
          <p:cNvSpPr txBox="1"/>
          <p:nvPr/>
        </p:nvSpPr>
        <p:spPr>
          <a:xfrm>
            <a:off x="5287725" y="1714337"/>
            <a:ext cx="55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Edge</a:t>
            </a:r>
          </a:p>
          <a:p>
            <a:pPr algn="ctr"/>
            <a:r>
              <a:rPr lang="en-US" sz="800" dirty="0"/>
              <a:t>Router</a:t>
            </a:r>
            <a:endParaRPr lang="en-US" sz="800" dirty="0"/>
          </a:p>
        </p:txBody>
      </p:sp>
      <p:cxnSp>
        <p:nvCxnSpPr>
          <p:cNvPr id="74" name="Straight Connector 73"/>
          <p:cNvCxnSpPr>
            <a:stCxn id="23" idx="1"/>
            <a:endCxn id="79" idx="1"/>
          </p:cNvCxnSpPr>
          <p:nvPr/>
        </p:nvCxnSpPr>
        <p:spPr>
          <a:xfrm flipV="1">
            <a:off x="4220172" y="3746116"/>
            <a:ext cx="342880" cy="2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52" descr="mage result for router icon png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52" y="3506409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4486803" y="3836208"/>
            <a:ext cx="612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/>
              <a:t>Serving Gateway</a:t>
            </a:r>
            <a:endParaRPr lang="en-US" sz="800" dirty="0"/>
          </a:p>
        </p:txBody>
      </p:sp>
      <p:pic>
        <p:nvPicPr>
          <p:cNvPr id="82" name="Picture 52" descr="mage result for router icon png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762" y="3507475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>
            <a:stCxn id="79" idx="3"/>
            <a:endCxn id="82" idx="1"/>
          </p:cNvCxnSpPr>
          <p:nvPr/>
        </p:nvCxnSpPr>
        <p:spPr>
          <a:xfrm>
            <a:off x="5042466" y="3746116"/>
            <a:ext cx="228296" cy="10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196993" y="3836297"/>
            <a:ext cx="62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Packet</a:t>
            </a:r>
          </a:p>
          <a:p>
            <a:pPr algn="ctr"/>
            <a:r>
              <a:rPr lang="en-US" sz="800" dirty="0"/>
              <a:t>Gateway</a:t>
            </a:r>
            <a:endParaRPr lang="en-US" sz="800" dirty="0"/>
          </a:p>
        </p:txBody>
      </p:sp>
      <p:cxnSp>
        <p:nvCxnSpPr>
          <p:cNvPr id="85" name="Straight Connector 84"/>
          <p:cNvCxnSpPr>
            <a:stCxn id="82" idx="3"/>
            <a:endCxn id="23" idx="3"/>
          </p:cNvCxnSpPr>
          <p:nvPr/>
        </p:nvCxnSpPr>
        <p:spPr>
          <a:xfrm>
            <a:off x="5750176" y="3747182"/>
            <a:ext cx="298168" cy="128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8" name="Picture 54" descr="mage result for network router optical core&quot;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9" t="45938" r="13412" b="12933"/>
          <a:stretch/>
        </p:blipFill>
        <p:spPr bwMode="auto">
          <a:xfrm>
            <a:off x="6663316" y="2541887"/>
            <a:ext cx="4886961" cy="2346173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Straight Connector 109"/>
          <p:cNvCxnSpPr>
            <a:stCxn id="24" idx="3"/>
            <a:endCxn id="1078" idx="1"/>
          </p:cNvCxnSpPr>
          <p:nvPr/>
        </p:nvCxnSpPr>
        <p:spPr>
          <a:xfrm>
            <a:off x="6048345" y="1636808"/>
            <a:ext cx="614971" cy="2078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23" idx="3"/>
            <a:endCxn id="1078" idx="1"/>
          </p:cNvCxnSpPr>
          <p:nvPr/>
        </p:nvCxnSpPr>
        <p:spPr>
          <a:xfrm flipV="1">
            <a:off x="6048344" y="3714974"/>
            <a:ext cx="614972" cy="3349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0" name="Picture 56" descr="mage result for hoiuse icon&quot;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099" y="1421291"/>
            <a:ext cx="426290" cy="42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6646395" y="2264632"/>
            <a:ext cx="49195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Backbone Network</a:t>
            </a:r>
            <a:endParaRPr lang="en-US" sz="1000"/>
          </a:p>
        </p:txBody>
      </p:sp>
      <p:sp>
        <p:nvSpPr>
          <p:cNvPr id="71" name="Rounded Rectangle 70"/>
          <p:cNvSpPr/>
          <p:nvPr/>
        </p:nvSpPr>
        <p:spPr>
          <a:xfrm>
            <a:off x="535743" y="4603077"/>
            <a:ext cx="1326603" cy="181735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Center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245593" y="4922798"/>
            <a:ext cx="1828172" cy="117168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Tier 1/2/3 Service Provider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8" name="Picture 2" descr="mage result for server rack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0" y="4994022"/>
            <a:ext cx="1167679" cy="116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/>
          <p:cNvCxnSpPr>
            <a:stCxn id="73" idx="3"/>
            <a:endCxn id="1078" idx="1"/>
          </p:cNvCxnSpPr>
          <p:nvPr/>
        </p:nvCxnSpPr>
        <p:spPr>
          <a:xfrm flipV="1">
            <a:off x="6073765" y="3714974"/>
            <a:ext cx="589551" cy="179366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248912" y="5527419"/>
            <a:ext cx="342880" cy="2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52" descr="mage result for router icon png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92" y="5287712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52" descr="mage result for router icon png&quot;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02" y="5288778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/>
          <p:cNvCxnSpPr/>
          <p:nvPr/>
        </p:nvCxnSpPr>
        <p:spPr>
          <a:xfrm>
            <a:off x="5071206" y="5527419"/>
            <a:ext cx="228296" cy="10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778916" y="5528485"/>
            <a:ext cx="298168" cy="128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1" idx="3"/>
            <a:endCxn id="73" idx="1"/>
          </p:cNvCxnSpPr>
          <p:nvPr/>
        </p:nvCxnSpPr>
        <p:spPr>
          <a:xfrm flipV="1">
            <a:off x="1862345" y="5508639"/>
            <a:ext cx="2383248" cy="311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24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81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767" name="Google Shape;2767;p81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10</a:t>
            </a:fld>
            <a:endParaRPr/>
          </a:p>
        </p:txBody>
      </p:sp>
      <p:sp>
        <p:nvSpPr>
          <p:cNvPr id="2768" name="Google Shape;2768;p81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DNS: Root name servers</a:t>
            </a:r>
            <a:endParaRPr/>
          </a:p>
        </p:txBody>
      </p:sp>
      <p:sp>
        <p:nvSpPr>
          <p:cNvPr id="2769" name="Google Shape;2769;p81"/>
          <p:cNvSpPr txBox="1">
            <a:spLocks noGrp="1"/>
          </p:cNvSpPr>
          <p:nvPr>
            <p:ph type="body" idx="1"/>
          </p:nvPr>
        </p:nvSpPr>
        <p:spPr>
          <a:xfrm>
            <a:off x="2008187" y="1362076"/>
            <a:ext cx="8478836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contacted by local name server that can not resolve name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root name server: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contacts authoritative name server if name mapping not known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gets mapping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returns mapping to local name server</a:t>
            </a:r>
            <a:endParaRPr/>
          </a:p>
        </p:txBody>
      </p:sp>
      <p:sp>
        <p:nvSpPr>
          <p:cNvPr id="2770" name="Google Shape;2770;p81"/>
          <p:cNvSpPr/>
          <p:nvPr/>
        </p:nvSpPr>
        <p:spPr>
          <a:xfrm>
            <a:off x="7710488" y="5022851"/>
            <a:ext cx="2681287" cy="81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13 root name servers worldwide</a:t>
            </a:r>
            <a:endParaRPr/>
          </a:p>
        </p:txBody>
      </p:sp>
      <p:sp>
        <p:nvSpPr>
          <p:cNvPr id="2771" name="Google Shape;2771;p81"/>
          <p:cNvSpPr/>
          <p:nvPr/>
        </p:nvSpPr>
        <p:spPr>
          <a:xfrm>
            <a:off x="2005012" y="3581400"/>
            <a:ext cx="5784850" cy="297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72" name="Google Shape;2772;p81" descr="worl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5814" y="4378326"/>
            <a:ext cx="4319587" cy="21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73" name="Google Shape;2773;p81"/>
          <p:cNvSpPr/>
          <p:nvPr/>
        </p:nvSpPr>
        <p:spPr>
          <a:xfrm>
            <a:off x="3703638" y="3725862"/>
            <a:ext cx="642936" cy="123507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58954"/>
                </a:ln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4" name="Google Shape;2774;p81"/>
          <p:cNvSpPr txBox="1"/>
          <p:nvPr/>
        </p:nvSpPr>
        <p:spPr>
          <a:xfrm>
            <a:off x="2225676" y="5654676"/>
            <a:ext cx="2024063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 USC-ISI Marina del Rey, CA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  ICANN Los Angeles, CA</a:t>
            </a:r>
            <a:endParaRPr/>
          </a:p>
          <a:p>
            <a:pPr algn="ctr"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5" name="Google Shape;2775;p81"/>
          <p:cNvSpPr/>
          <p:nvPr/>
        </p:nvSpPr>
        <p:spPr>
          <a:xfrm>
            <a:off x="3051175" y="5113338"/>
            <a:ext cx="762000" cy="5460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6" name="Google Shape;2776;p81"/>
          <p:cNvSpPr txBox="1"/>
          <p:nvPr/>
        </p:nvSpPr>
        <p:spPr>
          <a:xfrm>
            <a:off x="1728788" y="4333876"/>
            <a:ext cx="1949450" cy="36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NASA Mt View, CA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 Internet Software C. Palo</a:t>
            </a: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Alto, CA (and 36 other locations)</a:t>
            </a:r>
            <a:endParaRPr/>
          </a:p>
          <a:p>
            <a:pPr algn="ctr"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7" name="Google Shape;2777;p81"/>
          <p:cNvSpPr/>
          <p:nvPr/>
        </p:nvSpPr>
        <p:spPr>
          <a:xfrm rot="10800000" flipH="1">
            <a:off x="2947988" y="4868863"/>
            <a:ext cx="817561" cy="18414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8" name="Google Shape;2778;p81"/>
          <p:cNvSpPr txBox="1"/>
          <p:nvPr/>
        </p:nvSpPr>
        <p:spPr>
          <a:xfrm>
            <a:off x="5821363" y="3973513"/>
            <a:ext cx="1997075" cy="2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 algn="r"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Autonomica,</a:t>
            </a: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Stockholm (plus     28 other locations)</a:t>
            </a:r>
            <a:endParaRPr/>
          </a:p>
        </p:txBody>
      </p:sp>
      <p:sp>
        <p:nvSpPr>
          <p:cNvPr id="2779" name="Google Shape;2779;p81"/>
          <p:cNvSpPr/>
          <p:nvPr/>
        </p:nvSpPr>
        <p:spPr>
          <a:xfrm>
            <a:off x="5456237" y="4068762"/>
            <a:ext cx="446086" cy="65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12000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0" name="Google Shape;2780;p81"/>
          <p:cNvSpPr txBox="1"/>
          <p:nvPr/>
        </p:nvSpPr>
        <p:spPr>
          <a:xfrm>
            <a:off x="5857875" y="3684587"/>
            <a:ext cx="25193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RIPE London (also 16 other locations)</a:t>
            </a:r>
            <a:endParaRPr/>
          </a:p>
        </p:txBody>
      </p:sp>
      <p:sp>
        <p:nvSpPr>
          <p:cNvPr id="2781" name="Google Shape;2781;p81"/>
          <p:cNvSpPr/>
          <p:nvPr/>
        </p:nvSpPr>
        <p:spPr>
          <a:xfrm>
            <a:off x="5275263" y="3862387"/>
            <a:ext cx="615949" cy="94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0"/>
                </a:moveTo>
                <a:lnTo>
                  <a:pt x="0" y="12000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2" name="Google Shape;2782;p81"/>
          <p:cNvSpPr txBox="1"/>
          <p:nvPr/>
        </p:nvSpPr>
        <p:spPr>
          <a:xfrm>
            <a:off x="7261225" y="4279901"/>
            <a:ext cx="1766888" cy="233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WIDE Tokyo (also Seoul, Paris, SF)</a:t>
            </a:r>
            <a:endParaRPr/>
          </a:p>
        </p:txBody>
      </p:sp>
      <p:sp>
        <p:nvSpPr>
          <p:cNvPr id="2783" name="Google Shape;2783;p81"/>
          <p:cNvSpPr/>
          <p:nvPr/>
        </p:nvSpPr>
        <p:spPr>
          <a:xfrm>
            <a:off x="7099301" y="4598988"/>
            <a:ext cx="400049" cy="4317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119999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84" name="Google Shape;2784;p81"/>
          <p:cNvSpPr txBox="1"/>
          <p:nvPr/>
        </p:nvSpPr>
        <p:spPr>
          <a:xfrm>
            <a:off x="3686176" y="3367087"/>
            <a:ext cx="2598737" cy="79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300" tIns="35650" rIns="71300" bIns="356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Verisign, Dulles, VA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Cogent, Herndon, VA (also LA)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U Maryland College Park, MD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US DoD Vienna, VA</a:t>
            </a:r>
            <a:endParaRPr/>
          </a:p>
          <a:p>
            <a:pPr>
              <a:buClr>
                <a:srgbClr val="000000"/>
              </a:buClr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ARL Aberdeen, MD</a:t>
            </a:r>
            <a:endParaRPr/>
          </a:p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  Verisign, ( 21 locations)</a:t>
            </a:r>
            <a:endParaRPr/>
          </a:p>
          <a:p>
            <a:pPr algn="ctr"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81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p82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790" name="Google Shape;2790;p82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11</a:t>
            </a:fld>
            <a:endParaRPr/>
          </a:p>
        </p:txBody>
      </p:sp>
      <p:sp>
        <p:nvSpPr>
          <p:cNvPr id="2791" name="Google Shape;2791;p82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TLD and Authoritative Servers</a:t>
            </a:r>
            <a:endParaRPr/>
          </a:p>
        </p:txBody>
      </p:sp>
      <p:sp>
        <p:nvSpPr>
          <p:cNvPr id="2792" name="Google Shape;2792;p82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815974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Top-level domain (TLD) servers: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responsible for com, org, net, edu, etc, and all top-level country domains uk, fr, ca, jp.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Solutions maintains servers for com TLD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Educause for edu TLD</a:t>
            </a:r>
            <a:endParaRPr/>
          </a:p>
          <a:p>
            <a:pPr marL="342900" indent="-342900">
              <a:spcBef>
                <a:spcPts val="560"/>
              </a:spcBef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Authoritative DNS servers: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organization’s DNS servers, providing authoritative hostname to IP mappings for organization’s servers (e.g., Web, mail).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be maintained by organization or service provider</a:t>
            </a:r>
            <a:endParaRPr/>
          </a:p>
          <a:p>
            <a:pPr marL="742950" lvl="1" indent="-285750">
              <a:spcBef>
                <a:spcPts val="480"/>
              </a:spcBef>
              <a:buClr>
                <a:schemeClr val="accent2"/>
              </a:buCl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1303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83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798" name="Google Shape;2798;p83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12</a:t>
            </a:fld>
            <a:endParaRPr/>
          </a:p>
        </p:txBody>
      </p:sp>
      <p:sp>
        <p:nvSpPr>
          <p:cNvPr id="2799" name="Google Shape;2799;p83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Local Name Server</a:t>
            </a:r>
            <a:endParaRPr/>
          </a:p>
        </p:txBody>
      </p:sp>
      <p:sp>
        <p:nvSpPr>
          <p:cNvPr id="2800" name="Google Shape;2800;p83"/>
          <p:cNvSpPr txBox="1">
            <a:spLocks noGrp="1"/>
          </p:cNvSpPr>
          <p:nvPr>
            <p:ph type="body" idx="1"/>
          </p:nvPr>
        </p:nvSpPr>
        <p:spPr>
          <a:xfrm>
            <a:off x="2057400" y="1600201"/>
            <a:ext cx="7772400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not strictly belong to hierarchy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ISP (residential ISP, company, university) has one.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also called “default name server”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host makes DNS query, query is sent to its local DNS server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acts as proxy, forwards query into hierarchy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6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Google Shape;2805;p84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806" name="Google Shape;2806;p84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13</a:t>
            </a:fld>
            <a:endParaRPr/>
          </a:p>
        </p:txBody>
      </p:sp>
      <p:pic>
        <p:nvPicPr>
          <p:cNvPr id="2807" name="Google Shape;280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3512" y="4303712"/>
            <a:ext cx="833436" cy="6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Google Shape;2808;p84"/>
          <p:cNvSpPr txBox="1"/>
          <p:nvPr/>
        </p:nvSpPr>
        <p:spPr>
          <a:xfrm>
            <a:off x="5681662" y="4881563"/>
            <a:ext cx="1844674" cy="61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requesting host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cis.poly.edu</a:t>
            </a:r>
            <a:endParaRPr/>
          </a:p>
        </p:txBody>
      </p:sp>
      <p:sp>
        <p:nvSpPr>
          <p:cNvPr id="2809" name="Google Shape;2809;p84"/>
          <p:cNvSpPr txBox="1"/>
          <p:nvPr/>
        </p:nvSpPr>
        <p:spPr>
          <a:xfrm>
            <a:off x="8142288" y="5656263"/>
            <a:ext cx="1990724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gaia.cs.umass.edu</a:t>
            </a:r>
            <a:endParaRPr/>
          </a:p>
        </p:txBody>
      </p:sp>
      <p:pic>
        <p:nvPicPr>
          <p:cNvPr id="2810" name="Google Shape;2810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7588" y="5103812"/>
            <a:ext cx="833436" cy="638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1" name="Google Shape;2811;p84"/>
          <p:cNvGrpSpPr/>
          <p:nvPr/>
        </p:nvGrpSpPr>
        <p:grpSpPr>
          <a:xfrm>
            <a:off x="6761162" y="2228850"/>
            <a:ext cx="369886" cy="659372"/>
            <a:chOff x="4179" y="782"/>
            <a:chExt cx="150" cy="307"/>
          </a:xfrm>
        </p:grpSpPr>
        <p:sp>
          <p:nvSpPr>
            <p:cNvPr id="2812" name="Google Shape;2812;p84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13" name="Google Shape;2813;p8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14" name="Google Shape;2814;p8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15" name="Google Shape;2815;p8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16" name="Google Shape;2816;p8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7" name="Google Shape;2817;p84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p84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19" name="Google Shape;2819;p84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820" name="Google Shape;2820;p84"/>
          <p:cNvSpPr txBox="1"/>
          <p:nvPr/>
        </p:nvSpPr>
        <p:spPr>
          <a:xfrm>
            <a:off x="7315200" y="481013"/>
            <a:ext cx="2011362" cy="36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root DNS server</a:t>
            </a:r>
            <a:endParaRPr/>
          </a:p>
        </p:txBody>
      </p:sp>
      <p:cxnSp>
        <p:nvCxnSpPr>
          <p:cNvPr id="2821" name="Google Shape;2821;p84"/>
          <p:cNvCxnSpPr/>
          <p:nvPr/>
        </p:nvCxnSpPr>
        <p:spPr>
          <a:xfrm rot="10800000">
            <a:off x="6810375" y="2916238"/>
            <a:ext cx="0" cy="131444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22" name="Google Shape;2822;p84"/>
          <p:cNvCxnSpPr/>
          <p:nvPr/>
        </p:nvCxnSpPr>
        <p:spPr>
          <a:xfrm rot="10800000" flipH="1">
            <a:off x="6924675" y="1220788"/>
            <a:ext cx="914400" cy="9715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23" name="Google Shape;2823;p84"/>
          <p:cNvCxnSpPr/>
          <p:nvPr/>
        </p:nvCxnSpPr>
        <p:spPr>
          <a:xfrm rot="10800000" flipH="1">
            <a:off x="7210426" y="2382838"/>
            <a:ext cx="1485899" cy="952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24" name="Google Shape;2824;p84"/>
          <p:cNvCxnSpPr/>
          <p:nvPr/>
        </p:nvCxnSpPr>
        <p:spPr>
          <a:xfrm rot="10800000">
            <a:off x="7210425" y="2554288"/>
            <a:ext cx="1419225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25" name="Google Shape;2825;p84"/>
          <p:cNvCxnSpPr/>
          <p:nvPr/>
        </p:nvCxnSpPr>
        <p:spPr>
          <a:xfrm flipH="1">
            <a:off x="7134225" y="1449387"/>
            <a:ext cx="733425" cy="762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26" name="Google Shape;2826;p84"/>
          <p:cNvCxnSpPr/>
          <p:nvPr/>
        </p:nvCxnSpPr>
        <p:spPr>
          <a:xfrm>
            <a:off x="7000875" y="2944814"/>
            <a:ext cx="9524" cy="13239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2827" name="Google Shape;2827;p84"/>
          <p:cNvGrpSpPr/>
          <p:nvPr/>
        </p:nvGrpSpPr>
        <p:grpSpPr>
          <a:xfrm>
            <a:off x="5654674" y="3062288"/>
            <a:ext cx="1998662" cy="611187"/>
            <a:chOff x="2800" y="2131"/>
            <a:chExt cx="1259" cy="385"/>
          </a:xfrm>
        </p:grpSpPr>
        <p:sp>
          <p:nvSpPr>
            <p:cNvPr id="2828" name="Google Shape;2828;p84"/>
            <p:cNvSpPr/>
            <p:nvPr/>
          </p:nvSpPr>
          <p:spPr>
            <a:xfrm>
              <a:off x="2837" y="2178"/>
              <a:ext cx="1182" cy="2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9" name="Google Shape;2829;p84"/>
            <p:cNvSpPr txBox="1"/>
            <p:nvPr/>
          </p:nvSpPr>
          <p:spPr>
            <a:xfrm>
              <a:off x="2800" y="2131"/>
              <a:ext cx="1259" cy="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local DNS server</a:t>
              </a:r>
              <a:endParaRPr/>
            </a:p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dns.poly.edu</a:t>
              </a:r>
              <a:endParaRPr/>
            </a:p>
          </p:txBody>
        </p:sp>
      </p:grpSp>
      <p:sp>
        <p:nvSpPr>
          <p:cNvPr id="2830" name="Google Shape;2830;p84"/>
          <p:cNvSpPr txBox="1"/>
          <p:nvPr/>
        </p:nvSpPr>
        <p:spPr>
          <a:xfrm>
            <a:off x="6521451" y="3771901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831" name="Google Shape;2831;p84"/>
          <p:cNvSpPr txBox="1"/>
          <p:nvPr/>
        </p:nvSpPr>
        <p:spPr>
          <a:xfrm>
            <a:off x="7064376" y="1438276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832" name="Google Shape;2832;p84"/>
          <p:cNvSpPr txBox="1"/>
          <p:nvPr/>
        </p:nvSpPr>
        <p:spPr>
          <a:xfrm>
            <a:off x="7502526" y="1676401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833" name="Google Shape;2833;p84"/>
          <p:cNvSpPr txBox="1"/>
          <p:nvPr/>
        </p:nvSpPr>
        <p:spPr>
          <a:xfrm>
            <a:off x="7816851" y="2085976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834" name="Google Shape;2834;p84"/>
          <p:cNvSpPr txBox="1"/>
          <p:nvPr/>
        </p:nvSpPr>
        <p:spPr>
          <a:xfrm>
            <a:off x="7847013" y="2573339"/>
            <a:ext cx="311149" cy="36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835" name="Google Shape;2835;p84"/>
          <p:cNvSpPr txBox="1"/>
          <p:nvPr/>
        </p:nvSpPr>
        <p:spPr>
          <a:xfrm>
            <a:off x="8443914" y="3613151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grpSp>
        <p:nvGrpSpPr>
          <p:cNvPr id="2836" name="Google Shape;2836;p84"/>
          <p:cNvGrpSpPr/>
          <p:nvPr/>
        </p:nvGrpSpPr>
        <p:grpSpPr>
          <a:xfrm>
            <a:off x="7875587" y="809625"/>
            <a:ext cx="369886" cy="659372"/>
            <a:chOff x="4179" y="782"/>
            <a:chExt cx="150" cy="307"/>
          </a:xfrm>
        </p:grpSpPr>
        <p:sp>
          <p:nvSpPr>
            <p:cNvPr id="2837" name="Google Shape;2837;p84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8" name="Google Shape;2838;p8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9" name="Google Shape;2839;p8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0" name="Google Shape;2840;p8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41" name="Google Shape;2841;p8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2" name="Google Shape;2842;p84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3" name="Google Shape;2843;p84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4" name="Google Shape;2844;p84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845" name="Google Shape;2845;p84"/>
          <p:cNvGrpSpPr/>
          <p:nvPr/>
        </p:nvGrpSpPr>
        <p:grpSpPr>
          <a:xfrm>
            <a:off x="8704263" y="2238375"/>
            <a:ext cx="369886" cy="659372"/>
            <a:chOff x="4179" y="782"/>
            <a:chExt cx="150" cy="307"/>
          </a:xfrm>
        </p:grpSpPr>
        <p:sp>
          <p:nvSpPr>
            <p:cNvPr id="2846" name="Google Shape;2846;p84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7" name="Google Shape;2847;p8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8" name="Google Shape;2848;p8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9" name="Google Shape;2849;p8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50" name="Google Shape;2850;p8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1" name="Google Shape;2851;p84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52" name="Google Shape;2852;p84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3" name="Google Shape;2853;p84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854" name="Google Shape;2854;p84"/>
          <p:cNvGrpSpPr/>
          <p:nvPr/>
        </p:nvGrpSpPr>
        <p:grpSpPr>
          <a:xfrm>
            <a:off x="8685213" y="3857624"/>
            <a:ext cx="369886" cy="659372"/>
            <a:chOff x="4179" y="782"/>
            <a:chExt cx="150" cy="307"/>
          </a:xfrm>
        </p:grpSpPr>
        <p:sp>
          <p:nvSpPr>
            <p:cNvPr id="2855" name="Google Shape;2855;p84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6" name="Google Shape;2856;p84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7" name="Google Shape;2857;p84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8" name="Google Shape;2858;p84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59" name="Google Shape;2859;p84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0" name="Google Shape;2860;p84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1" name="Google Shape;2861;p84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62" name="Google Shape;2862;p84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863" name="Google Shape;2863;p84"/>
          <p:cNvSpPr txBox="1"/>
          <p:nvPr/>
        </p:nvSpPr>
        <p:spPr>
          <a:xfrm>
            <a:off x="7767638" y="4429125"/>
            <a:ext cx="2617787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authoritative DNS server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dns.cs.umass.edu</a:t>
            </a:r>
            <a:endParaRPr/>
          </a:p>
        </p:txBody>
      </p:sp>
      <p:sp>
        <p:nvSpPr>
          <p:cNvPr id="2864" name="Google Shape;2864;p84"/>
          <p:cNvSpPr txBox="1"/>
          <p:nvPr/>
        </p:nvSpPr>
        <p:spPr>
          <a:xfrm>
            <a:off x="7816851" y="3643313"/>
            <a:ext cx="311149" cy="36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865" name="Google Shape;2865;p84"/>
          <p:cNvSpPr txBox="1"/>
          <p:nvPr/>
        </p:nvSpPr>
        <p:spPr>
          <a:xfrm>
            <a:off x="7073901" y="3790951"/>
            <a:ext cx="31114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cxnSp>
        <p:nvCxnSpPr>
          <p:cNvPr id="2866" name="Google Shape;2866;p84"/>
          <p:cNvCxnSpPr/>
          <p:nvPr/>
        </p:nvCxnSpPr>
        <p:spPr>
          <a:xfrm>
            <a:off x="7143751" y="2714626"/>
            <a:ext cx="1493837" cy="131444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867" name="Google Shape;2867;p84"/>
          <p:cNvCxnSpPr/>
          <p:nvPr/>
        </p:nvCxnSpPr>
        <p:spPr>
          <a:xfrm rot="10800000">
            <a:off x="7104063" y="2830513"/>
            <a:ext cx="1493836" cy="130174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868" name="Google Shape;2868;p84"/>
          <p:cNvSpPr txBox="1"/>
          <p:nvPr/>
        </p:nvSpPr>
        <p:spPr>
          <a:xfrm>
            <a:off x="8075612" y="1852614"/>
            <a:ext cx="2011362" cy="36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TLD DNS server</a:t>
            </a:r>
            <a:endParaRPr/>
          </a:p>
        </p:txBody>
      </p:sp>
      <p:sp>
        <p:nvSpPr>
          <p:cNvPr id="2869" name="Google Shape;2869;p84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name </a:t>
            </a:r>
            <a:b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resolution example</a:t>
            </a:r>
            <a:endParaRPr/>
          </a:p>
        </p:txBody>
      </p:sp>
      <p:sp>
        <p:nvSpPr>
          <p:cNvPr id="2870" name="Google Shape;2870;p84"/>
          <p:cNvSpPr txBox="1">
            <a:spLocks noGrp="1"/>
          </p:cNvSpPr>
          <p:nvPr>
            <p:ph type="body" idx="1"/>
          </p:nvPr>
        </p:nvSpPr>
        <p:spPr>
          <a:xfrm>
            <a:off x="1955801" y="1725614"/>
            <a:ext cx="3565525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at cis.poly.edu wants IP address for gaia.cs.umass.edu</a:t>
            </a:r>
            <a:endParaRPr/>
          </a:p>
        </p:txBody>
      </p:sp>
      <p:sp>
        <p:nvSpPr>
          <p:cNvPr id="2871" name="Google Shape;2871;p84"/>
          <p:cNvSpPr/>
          <p:nvPr/>
        </p:nvSpPr>
        <p:spPr>
          <a:xfrm>
            <a:off x="2106612" y="3094039"/>
            <a:ext cx="3162300" cy="261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iterated query: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contacted server replies with name of server to contact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“I don’t know this name, but ask this server”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86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" name="Google Shape;2876;p85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877" name="Google Shape;2877;p85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14</a:t>
            </a:fld>
            <a:endParaRPr/>
          </a:p>
        </p:txBody>
      </p:sp>
      <p:grpSp>
        <p:nvGrpSpPr>
          <p:cNvPr id="2878" name="Google Shape;2878;p85"/>
          <p:cNvGrpSpPr/>
          <p:nvPr/>
        </p:nvGrpSpPr>
        <p:grpSpPr>
          <a:xfrm>
            <a:off x="4940299" y="790575"/>
            <a:ext cx="5729288" cy="5513387"/>
            <a:chOff x="1498" y="383"/>
            <a:chExt cx="3609" cy="3472"/>
          </a:xfrm>
        </p:grpSpPr>
        <p:pic>
          <p:nvPicPr>
            <p:cNvPr id="2879" name="Google Shape;2879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39" y="2792"/>
              <a:ext cx="524" cy="4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0" name="Google Shape;2880;p85"/>
            <p:cNvSpPr txBox="1"/>
            <p:nvPr/>
          </p:nvSpPr>
          <p:spPr>
            <a:xfrm>
              <a:off x="1515" y="3155"/>
              <a:ext cx="1162" cy="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requesting host</a:t>
              </a:r>
              <a:endParaRPr/>
            </a:p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</a:rPr>
                <a:t>ice04.ee.cooper</a:t>
              </a: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.edu</a:t>
              </a:r>
              <a:endParaRPr/>
            </a:p>
          </p:txBody>
        </p:sp>
        <p:sp>
          <p:nvSpPr>
            <p:cNvPr id="2881" name="Google Shape;2881;p85"/>
            <p:cNvSpPr txBox="1"/>
            <p:nvPr/>
          </p:nvSpPr>
          <p:spPr>
            <a:xfrm>
              <a:off x="3065" y="3643"/>
              <a:ext cx="1254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gaia.cs.umass.edu</a:t>
              </a:r>
              <a:endParaRPr/>
            </a:p>
          </p:txBody>
        </p:sp>
        <p:pic>
          <p:nvPicPr>
            <p:cNvPr id="2882" name="Google Shape;2882;p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7" y="3295"/>
              <a:ext cx="524" cy="4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83" name="Google Shape;2883;p85"/>
            <p:cNvGrpSpPr/>
            <p:nvPr/>
          </p:nvGrpSpPr>
          <p:grpSpPr>
            <a:xfrm>
              <a:off x="2195" y="1484"/>
              <a:ext cx="232" cy="414"/>
              <a:chOff x="4179" y="782"/>
              <a:chExt cx="150" cy="307"/>
            </a:xfrm>
          </p:grpSpPr>
          <p:sp>
            <p:nvSpPr>
              <p:cNvPr id="2884" name="Google Shape;2884;p85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885" name="Google Shape;2885;p85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886" name="Google Shape;2886;p85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887" name="Google Shape;2887;p85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888" name="Google Shape;2888;p85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9" name="Google Shape;2889;p85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90" name="Google Shape;2890;p85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891" name="Google Shape;2891;p85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2892" name="Google Shape;2892;p85"/>
            <p:cNvSpPr txBox="1"/>
            <p:nvPr/>
          </p:nvSpPr>
          <p:spPr>
            <a:xfrm>
              <a:off x="2545" y="383"/>
              <a:ext cx="1267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root DNS server</a:t>
              </a:r>
              <a:endParaRPr/>
            </a:p>
          </p:txBody>
        </p:sp>
        <p:cxnSp>
          <p:nvCxnSpPr>
            <p:cNvPr id="2893" name="Google Shape;2893;p85"/>
            <p:cNvCxnSpPr/>
            <p:nvPr/>
          </p:nvCxnSpPr>
          <p:spPr>
            <a:xfrm rot="10800000">
              <a:off x="2227" y="1917"/>
              <a:ext cx="0" cy="82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894" name="Google Shape;2894;p85"/>
            <p:cNvCxnSpPr/>
            <p:nvPr/>
          </p:nvCxnSpPr>
          <p:spPr>
            <a:xfrm rot="10800000" flipH="1">
              <a:off x="2298" y="849"/>
              <a:ext cx="576" cy="611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895" name="Google Shape;2895;p85"/>
            <p:cNvCxnSpPr/>
            <p:nvPr/>
          </p:nvCxnSpPr>
          <p:spPr>
            <a:xfrm>
              <a:off x="2346" y="1936"/>
              <a:ext cx="5" cy="83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grpSp>
          <p:nvGrpSpPr>
            <p:cNvPr id="2896" name="Google Shape;2896;p85"/>
            <p:cNvGrpSpPr/>
            <p:nvPr/>
          </p:nvGrpSpPr>
          <p:grpSpPr>
            <a:xfrm>
              <a:off x="1498" y="2009"/>
              <a:ext cx="1259" cy="385"/>
              <a:chOff x="2800" y="2131"/>
              <a:chExt cx="1259" cy="385"/>
            </a:xfrm>
          </p:grpSpPr>
          <p:sp>
            <p:nvSpPr>
              <p:cNvPr id="2897" name="Google Shape;2897;p85"/>
              <p:cNvSpPr/>
              <p:nvPr/>
            </p:nvSpPr>
            <p:spPr>
              <a:xfrm>
                <a:off x="2837" y="2178"/>
                <a:ext cx="1182" cy="2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898" name="Google Shape;2898;p85"/>
              <p:cNvSpPr txBox="1"/>
              <p:nvPr/>
            </p:nvSpPr>
            <p:spPr>
              <a:xfrm>
                <a:off x="2800" y="2131"/>
                <a:ext cx="1259" cy="3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local DNS server</a:t>
                </a:r>
                <a:endParaRPr/>
              </a:p>
              <a:p>
                <a:pPr algn="ctr">
                  <a:buClr>
                    <a:schemeClr val="dk1"/>
                  </a:buClr>
                </a:pP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dns.</a:t>
                </a:r>
                <a:r>
                  <a:rPr lang="en-US" sz="1600" b="1">
                    <a:solidFill>
                      <a:schemeClr val="dk1"/>
                    </a:solidFill>
                  </a:rPr>
                  <a:t>cooper</a:t>
                </a:r>
                <a:r>
                  <a:rPr lang="en-US" sz="16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.edu</a:t>
                </a:r>
                <a:endParaRPr/>
              </a:p>
            </p:txBody>
          </p:sp>
        </p:grpSp>
        <p:sp>
          <p:nvSpPr>
            <p:cNvPr id="2899" name="Google Shape;2899;p85"/>
            <p:cNvSpPr txBox="1"/>
            <p:nvPr/>
          </p:nvSpPr>
          <p:spPr>
            <a:xfrm>
              <a:off x="2045" y="2456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900" name="Google Shape;2900;p85"/>
            <p:cNvSpPr txBox="1"/>
            <p:nvPr/>
          </p:nvSpPr>
          <p:spPr>
            <a:xfrm>
              <a:off x="2387" y="986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2901" name="Google Shape;2901;p85"/>
            <p:cNvSpPr txBox="1"/>
            <p:nvPr/>
          </p:nvSpPr>
          <p:spPr>
            <a:xfrm>
              <a:off x="3600" y="2112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2902" name="Google Shape;2902;p85"/>
            <p:cNvSpPr txBox="1"/>
            <p:nvPr/>
          </p:nvSpPr>
          <p:spPr>
            <a:xfrm>
              <a:off x="3311" y="2160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2903" name="Google Shape;2903;p85"/>
            <p:cNvSpPr txBox="1"/>
            <p:nvPr/>
          </p:nvSpPr>
          <p:spPr>
            <a:xfrm>
              <a:off x="3120" y="1296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grpSp>
          <p:nvGrpSpPr>
            <p:cNvPr id="2904" name="Google Shape;2904;p85"/>
            <p:cNvGrpSpPr/>
            <p:nvPr/>
          </p:nvGrpSpPr>
          <p:grpSpPr>
            <a:xfrm>
              <a:off x="2897" y="591"/>
              <a:ext cx="232" cy="414"/>
              <a:chOff x="4179" y="782"/>
              <a:chExt cx="150" cy="307"/>
            </a:xfrm>
          </p:grpSpPr>
          <p:sp>
            <p:nvSpPr>
              <p:cNvPr id="2905" name="Google Shape;2905;p85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06" name="Google Shape;2906;p85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07" name="Google Shape;2907;p85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08" name="Google Shape;2908;p85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909" name="Google Shape;2909;p85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0" name="Google Shape;2910;p85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11" name="Google Shape;2911;p85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12" name="Google Shape;2912;p85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2913" name="Google Shape;2913;p85"/>
            <p:cNvGrpSpPr/>
            <p:nvPr/>
          </p:nvGrpSpPr>
          <p:grpSpPr>
            <a:xfrm>
              <a:off x="3419" y="1491"/>
              <a:ext cx="232" cy="414"/>
              <a:chOff x="4179" y="782"/>
              <a:chExt cx="150" cy="307"/>
            </a:xfrm>
          </p:grpSpPr>
          <p:sp>
            <p:nvSpPr>
              <p:cNvPr id="2914" name="Google Shape;2914;p85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15" name="Google Shape;2915;p85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16" name="Google Shape;2916;p85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17" name="Google Shape;2917;p85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918" name="Google Shape;2918;p85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9" name="Google Shape;2919;p85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0" name="Google Shape;2920;p85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21" name="Google Shape;2921;p85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2922" name="Google Shape;2922;p85"/>
            <p:cNvGrpSpPr/>
            <p:nvPr/>
          </p:nvGrpSpPr>
          <p:grpSpPr>
            <a:xfrm>
              <a:off x="3407" y="2510"/>
              <a:ext cx="232" cy="414"/>
              <a:chOff x="4179" y="782"/>
              <a:chExt cx="150" cy="307"/>
            </a:xfrm>
          </p:grpSpPr>
          <p:sp>
            <p:nvSpPr>
              <p:cNvPr id="2923" name="Google Shape;2923;p85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24" name="Google Shape;2924;p85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25" name="Google Shape;2925;p85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26" name="Google Shape;2926;p85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927" name="Google Shape;2927;p85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8" name="Google Shape;2928;p85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929" name="Google Shape;2929;p85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930" name="Google Shape;2930;p85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2931" name="Google Shape;2931;p85"/>
            <p:cNvSpPr txBox="1"/>
            <p:nvPr/>
          </p:nvSpPr>
          <p:spPr>
            <a:xfrm>
              <a:off x="2829" y="2870"/>
              <a:ext cx="1648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authoritative DNS server</a:t>
              </a:r>
              <a:endParaRPr/>
            </a:p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dns.cs.umass.edu</a:t>
              </a:r>
              <a:endParaRPr/>
            </a:p>
          </p:txBody>
        </p:sp>
        <p:sp>
          <p:nvSpPr>
            <p:cNvPr id="2932" name="Google Shape;2932;p85"/>
            <p:cNvSpPr txBox="1"/>
            <p:nvPr/>
          </p:nvSpPr>
          <p:spPr>
            <a:xfrm>
              <a:off x="2592" y="1343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  <p:sp>
          <p:nvSpPr>
            <p:cNvPr id="2933" name="Google Shape;2933;p85"/>
            <p:cNvSpPr txBox="1"/>
            <p:nvPr/>
          </p:nvSpPr>
          <p:spPr>
            <a:xfrm>
              <a:off x="2393" y="2469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/>
            </a:p>
          </p:txBody>
        </p:sp>
        <p:cxnSp>
          <p:nvCxnSpPr>
            <p:cNvPr id="2934" name="Google Shape;2934;p85"/>
            <p:cNvCxnSpPr/>
            <p:nvPr/>
          </p:nvCxnSpPr>
          <p:spPr>
            <a:xfrm>
              <a:off x="3120" y="767"/>
              <a:ext cx="432" cy="719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2935" name="Google Shape;2935;p85"/>
            <p:cNvSpPr txBox="1"/>
            <p:nvPr/>
          </p:nvSpPr>
          <p:spPr>
            <a:xfrm>
              <a:off x="3840" y="1535"/>
              <a:ext cx="1267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TLD DNS server</a:t>
              </a:r>
              <a:endParaRPr/>
            </a:p>
          </p:txBody>
        </p:sp>
        <p:cxnSp>
          <p:nvCxnSpPr>
            <p:cNvPr id="2936" name="Google Shape;2936;p85"/>
            <p:cNvCxnSpPr/>
            <p:nvPr/>
          </p:nvCxnSpPr>
          <p:spPr>
            <a:xfrm>
              <a:off x="3600" y="1871"/>
              <a:ext cx="0" cy="623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937" name="Google Shape;2937;p85"/>
            <p:cNvCxnSpPr/>
            <p:nvPr/>
          </p:nvCxnSpPr>
          <p:spPr>
            <a:xfrm rot="10800000">
              <a:off x="3504" y="1919"/>
              <a:ext cx="0" cy="57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2938" name="Google Shape;2938;p85"/>
            <p:cNvCxnSpPr/>
            <p:nvPr/>
          </p:nvCxnSpPr>
          <p:spPr>
            <a:xfrm rot="10800000">
              <a:off x="3072" y="1007"/>
              <a:ext cx="336" cy="576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2939" name="Google Shape;2939;p85"/>
            <p:cNvSpPr txBox="1"/>
            <p:nvPr/>
          </p:nvSpPr>
          <p:spPr>
            <a:xfrm>
              <a:off x="3408" y="1007"/>
              <a:ext cx="196" cy="2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cxnSp>
          <p:nvCxnSpPr>
            <p:cNvPr id="2940" name="Google Shape;2940;p85"/>
            <p:cNvCxnSpPr/>
            <p:nvPr/>
          </p:nvCxnSpPr>
          <p:spPr>
            <a:xfrm flipH="1">
              <a:off x="2448" y="1007"/>
              <a:ext cx="479" cy="528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2941" name="Google Shape;2941;p85"/>
          <p:cNvSpPr/>
          <p:nvPr/>
        </p:nvSpPr>
        <p:spPr>
          <a:xfrm>
            <a:off x="1992312" y="1687513"/>
            <a:ext cx="3162300" cy="231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recursive query: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puts burden of name resolution on contacted name server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heavy load?</a:t>
            </a:r>
            <a:endParaRPr/>
          </a:p>
        </p:txBody>
      </p:sp>
      <p:sp>
        <p:nvSpPr>
          <p:cNvPr id="2942" name="Google Shape;2942;p85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name </a:t>
            </a:r>
            <a:b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resolution example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410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86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948" name="Google Shape;2948;p86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15</a:t>
            </a:fld>
            <a:endParaRPr/>
          </a:p>
        </p:txBody>
      </p:sp>
      <p:sp>
        <p:nvSpPr>
          <p:cNvPr id="2949" name="Google Shape;2949;p86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DNS: caching and updating records</a:t>
            </a:r>
            <a:endParaRPr/>
          </a:p>
        </p:txBody>
      </p:sp>
      <p:sp>
        <p:nvSpPr>
          <p:cNvPr id="2950" name="Google Shape;2950;p86"/>
          <p:cNvSpPr txBox="1">
            <a:spLocks noGrp="1"/>
          </p:cNvSpPr>
          <p:nvPr>
            <p:ph type="body" idx="1"/>
          </p:nvPr>
        </p:nvSpPr>
        <p:spPr>
          <a:xfrm>
            <a:off x="2143125" y="1438276"/>
            <a:ext cx="7515224" cy="4733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once (any) name server learns mapping, it </a:t>
            </a:r>
            <a:r>
              <a:rPr lang="en-US" sz="2400" i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caches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mapping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 entries timeout (disappear) after some time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TLD servers typically cached in local name servers</a:t>
            </a:r>
            <a:endParaRPr/>
          </a:p>
          <a:p>
            <a:pPr lvl="2">
              <a:lnSpc>
                <a:spcPct val="10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Comic Sans MS"/>
              <a:buChar char="•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Thus root name servers not often visited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update/notify mechanisms under design by IETF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RFC 2136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35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http://www.ietf.org/html.charters/dnsind-charter.html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31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87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956" name="Google Shape;2956;p87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16</a:t>
            </a:fld>
            <a:endParaRPr/>
          </a:p>
        </p:txBody>
      </p:sp>
      <p:sp>
        <p:nvSpPr>
          <p:cNvPr id="2957" name="Google Shape;2957;p87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records</a:t>
            </a:r>
            <a:endParaRPr/>
          </a:p>
        </p:txBody>
      </p:sp>
      <p:sp>
        <p:nvSpPr>
          <p:cNvPr id="2958" name="Google Shape;2958;p87"/>
          <p:cNvSpPr txBox="1">
            <a:spLocks noGrp="1"/>
          </p:cNvSpPr>
          <p:nvPr>
            <p:ph type="body" idx="1"/>
          </p:nvPr>
        </p:nvSpPr>
        <p:spPr>
          <a:xfrm>
            <a:off x="2066925" y="1343025"/>
            <a:ext cx="7820024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DNS: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distributed db storing resource records 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(RR)</a:t>
            </a:r>
            <a:endParaRPr/>
          </a:p>
        </p:txBody>
      </p:sp>
      <p:sp>
        <p:nvSpPr>
          <p:cNvPr id="2959" name="Google Shape;2959;p87"/>
          <p:cNvSpPr txBox="1">
            <a:spLocks noGrp="1"/>
          </p:cNvSpPr>
          <p:nvPr>
            <p:ph type="body" idx="2"/>
          </p:nvPr>
        </p:nvSpPr>
        <p:spPr>
          <a:xfrm>
            <a:off x="2047875" y="3895725"/>
            <a:ext cx="4000500" cy="186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Type=NS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domain (e.g. foo.com)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hostname of authoritative name server for this domain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960" name="Google Shape;2960;p87"/>
          <p:cNvGrpSpPr/>
          <p:nvPr/>
        </p:nvGrpSpPr>
        <p:grpSpPr>
          <a:xfrm>
            <a:off x="3319463" y="1895476"/>
            <a:ext cx="5364162" cy="571499"/>
            <a:chOff x="1406" y="1206"/>
            <a:chExt cx="3379" cy="359"/>
          </a:xfrm>
        </p:grpSpPr>
        <p:sp>
          <p:nvSpPr>
            <p:cNvPr id="2961" name="Google Shape;2961;p87"/>
            <p:cNvSpPr txBox="1"/>
            <p:nvPr/>
          </p:nvSpPr>
          <p:spPr>
            <a:xfrm>
              <a:off x="1406" y="1214"/>
              <a:ext cx="3379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RR format: </a:t>
              </a:r>
              <a:r>
                <a:rPr lang="en-US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(name, value, type, ttl)</a:t>
              </a:r>
              <a:endParaRPr/>
            </a:p>
          </p:txBody>
        </p:sp>
        <p:sp>
          <p:nvSpPr>
            <p:cNvPr id="2962" name="Google Shape;2962;p87"/>
            <p:cNvSpPr/>
            <p:nvPr/>
          </p:nvSpPr>
          <p:spPr>
            <a:xfrm>
              <a:off x="1457" y="1206"/>
              <a:ext cx="3318" cy="359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963" name="Google Shape;2963;p87"/>
          <p:cNvSpPr/>
          <p:nvPr/>
        </p:nvSpPr>
        <p:spPr>
          <a:xfrm>
            <a:off x="2047876" y="2657475"/>
            <a:ext cx="3809999" cy="1304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Type=A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hostname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IP address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64" name="Google Shape;2964;p87"/>
          <p:cNvSpPr/>
          <p:nvPr/>
        </p:nvSpPr>
        <p:spPr>
          <a:xfrm>
            <a:off x="5741987" y="2697163"/>
            <a:ext cx="451485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Type=CNAME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alias name for some “canonical” (the real) name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www.ibm.com 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really</a:t>
            </a:r>
            <a:endParaRPr/>
          </a:p>
          <a:p>
            <a:pPr marL="742950" lvl="1" indent="-285750">
              <a:spcBef>
                <a:spcPts val="360"/>
              </a:spcBef>
              <a:buClr>
                <a:schemeClr val="accent2"/>
              </a:buClr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servereast.backup2.ibm.com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canonical name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65" name="Google Shape;2965;p87"/>
          <p:cNvSpPr/>
          <p:nvPr/>
        </p:nvSpPr>
        <p:spPr>
          <a:xfrm>
            <a:off x="5776912" y="5032376"/>
            <a:ext cx="4408486" cy="130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Type=MX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name of mailserver associated with </a:t>
            </a: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35422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88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971" name="Google Shape;2971;p88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17</a:t>
            </a:fld>
            <a:endParaRPr/>
          </a:p>
        </p:txBody>
      </p:sp>
      <p:sp>
        <p:nvSpPr>
          <p:cNvPr id="2972" name="Google Shape;2972;p88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protocol, messages</a:t>
            </a:r>
            <a:endParaRPr/>
          </a:p>
        </p:txBody>
      </p:sp>
      <p:sp>
        <p:nvSpPr>
          <p:cNvPr id="2973" name="Google Shape;2973;p88"/>
          <p:cNvSpPr txBox="1">
            <a:spLocks noGrp="1"/>
          </p:cNvSpPr>
          <p:nvPr>
            <p:ph type="body" idx="1"/>
          </p:nvPr>
        </p:nvSpPr>
        <p:spPr>
          <a:xfrm>
            <a:off x="2066925" y="1343025"/>
            <a:ext cx="7820024" cy="5143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protocol :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query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reply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messages, both with same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message format</a:t>
            </a:r>
            <a:endParaRPr/>
          </a:p>
        </p:txBody>
      </p:sp>
      <p:sp>
        <p:nvSpPr>
          <p:cNvPr id="2974" name="Google Shape;2974;p88"/>
          <p:cNvSpPr/>
          <p:nvPr/>
        </p:nvSpPr>
        <p:spPr>
          <a:xfrm>
            <a:off x="2057401" y="2352676"/>
            <a:ext cx="3575049" cy="3838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msg header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identification: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16 bit # for query, reply to query uses same #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flags: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query or reply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recursion desired 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recursion available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reply is authoritative</a:t>
            </a:r>
            <a:endParaRPr/>
          </a:p>
        </p:txBody>
      </p:sp>
      <p:pic>
        <p:nvPicPr>
          <p:cNvPr id="2975" name="Google Shape;2975;p88" descr="DNSmess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476" y="2090738"/>
            <a:ext cx="5132387" cy="4167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69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89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981" name="Google Shape;2981;p89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18</a:t>
            </a:fld>
            <a:endParaRPr/>
          </a:p>
        </p:txBody>
      </p:sp>
      <p:sp>
        <p:nvSpPr>
          <p:cNvPr id="2982" name="Google Shape;2982;p89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protocol, messages</a:t>
            </a:r>
            <a:endParaRPr/>
          </a:p>
        </p:txBody>
      </p:sp>
      <p:pic>
        <p:nvPicPr>
          <p:cNvPr id="2983" name="Google Shape;2983;p89" descr="DNSmess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725" y="1509712"/>
            <a:ext cx="438785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89"/>
          <p:cNvSpPr txBox="1"/>
          <p:nvPr/>
        </p:nvSpPr>
        <p:spPr>
          <a:xfrm>
            <a:off x="2466975" y="1830388"/>
            <a:ext cx="2286000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Name, type fields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a query</a:t>
            </a:r>
            <a:endParaRPr/>
          </a:p>
        </p:txBody>
      </p:sp>
      <p:sp>
        <p:nvSpPr>
          <p:cNvPr id="2985" name="Google Shape;2985;p89"/>
          <p:cNvSpPr txBox="1"/>
          <p:nvPr/>
        </p:nvSpPr>
        <p:spPr>
          <a:xfrm>
            <a:off x="2587626" y="2830513"/>
            <a:ext cx="2168525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RRs in response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query</a:t>
            </a:r>
            <a:endParaRPr/>
          </a:p>
        </p:txBody>
      </p:sp>
      <p:sp>
        <p:nvSpPr>
          <p:cNvPr id="2986" name="Google Shape;2986;p89"/>
          <p:cNvSpPr txBox="1"/>
          <p:nvPr/>
        </p:nvSpPr>
        <p:spPr>
          <a:xfrm>
            <a:off x="2046288" y="3716337"/>
            <a:ext cx="2713037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records for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authoritative servers</a:t>
            </a:r>
            <a:endParaRPr/>
          </a:p>
        </p:txBody>
      </p:sp>
      <p:sp>
        <p:nvSpPr>
          <p:cNvPr id="2987" name="Google Shape;2987;p89"/>
          <p:cNvSpPr txBox="1"/>
          <p:nvPr/>
        </p:nvSpPr>
        <p:spPr>
          <a:xfrm>
            <a:off x="1982788" y="4668837"/>
            <a:ext cx="2763837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additional “helpful”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 that may be used</a:t>
            </a:r>
            <a:endParaRPr/>
          </a:p>
        </p:txBody>
      </p:sp>
      <p:cxnSp>
        <p:nvCxnSpPr>
          <p:cNvPr id="2988" name="Google Shape;2988;p89"/>
          <p:cNvCxnSpPr/>
          <p:nvPr/>
        </p:nvCxnSpPr>
        <p:spPr>
          <a:xfrm>
            <a:off x="4676775" y="2171701"/>
            <a:ext cx="1447800" cy="8000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989" name="Google Shape;2989;p89"/>
          <p:cNvCxnSpPr/>
          <p:nvPr/>
        </p:nvCxnSpPr>
        <p:spPr>
          <a:xfrm>
            <a:off x="4676775" y="3200400"/>
            <a:ext cx="1514474" cy="37147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990" name="Google Shape;2990;p89"/>
          <p:cNvCxnSpPr/>
          <p:nvPr/>
        </p:nvCxnSpPr>
        <p:spPr>
          <a:xfrm>
            <a:off x="4705350" y="4076701"/>
            <a:ext cx="1447800" cy="13334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2991" name="Google Shape;2991;p89"/>
          <p:cNvCxnSpPr/>
          <p:nvPr/>
        </p:nvCxnSpPr>
        <p:spPr>
          <a:xfrm rot="10800000" flipH="1">
            <a:off x="4714876" y="4743450"/>
            <a:ext cx="1438275" cy="27622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647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90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997" name="Google Shape;2997;p90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19</a:t>
            </a:fld>
            <a:endParaRPr/>
          </a:p>
        </p:txBody>
      </p:sp>
      <p:sp>
        <p:nvSpPr>
          <p:cNvPr id="2998" name="Google Shape;2998;p90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Inserting records into DNS</a:t>
            </a:r>
            <a:endParaRPr/>
          </a:p>
        </p:txBody>
      </p:sp>
      <p:sp>
        <p:nvSpPr>
          <p:cNvPr id="2999" name="Google Shape;2999;p90"/>
          <p:cNvSpPr txBox="1">
            <a:spLocks noGrp="1"/>
          </p:cNvSpPr>
          <p:nvPr>
            <p:ph type="body" idx="1"/>
          </p:nvPr>
        </p:nvSpPr>
        <p:spPr>
          <a:xfrm>
            <a:off x="2057400" y="1600201"/>
            <a:ext cx="8107362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new startup “Network Utopia”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register name networkuptopia.com at </a:t>
            </a:r>
            <a:r>
              <a:rPr lang="en-US" sz="24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registrar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(e.g., Network Solutions)</a:t>
            </a:r>
            <a:endParaRPr/>
          </a:p>
          <a:p>
            <a:pPr marL="742950" lvl="1" indent="-28575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 names, IP addresses of authoritative name server (primary and secondary)</a:t>
            </a:r>
            <a:endParaRPr/>
          </a:p>
          <a:p>
            <a:pPr marL="742950" lvl="1" indent="-28575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registrar inserts two RRs into com TLD server:</a:t>
            </a:r>
            <a:b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/>
          </a:p>
          <a:p>
            <a:pPr marL="742950" lvl="1" indent="-28575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(networkutopia.com, dns1.networkutopia.com, NS)</a:t>
            </a:r>
            <a:endParaRPr/>
          </a:p>
          <a:p>
            <a:pPr marL="742950" lvl="1" indent="-28575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(dns1.networkutopia.com, 212.212.212.1, A)</a:t>
            </a:r>
            <a:r>
              <a:rPr lang="en-US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en-US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authoritative server Type A record for www.networkuptopia.com; Type MX record for networkutopia.com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do people get IP address of your Web site?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76444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Protocol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chemeClr val="dk1"/>
              </a:buClr>
              <a:buSzPct val="25000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1-</a:t>
            </a: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  <a:buSzPct val="25000"/>
              </a:pPr>
              <a:t>2</a:t>
            </a:fld>
            <a:endParaRPr lang="en-US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60" y="4865130"/>
            <a:ext cx="913289" cy="91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ge result for Wi-Fi router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353" y="5118045"/>
            <a:ext cx="591383" cy="39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age result for wifi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425" y="5165282"/>
            <a:ext cx="263306" cy="26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87657" y="5597686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802.11 (Wi-Fi)</a:t>
            </a:r>
            <a:endParaRPr lang="en-US" sz="700" dirty="0"/>
          </a:p>
        </p:txBody>
      </p:sp>
      <p:cxnSp>
        <p:nvCxnSpPr>
          <p:cNvPr id="12" name="Straight Connector 11"/>
          <p:cNvCxnSpPr>
            <a:stCxn id="1044" idx="3"/>
            <a:endCxn id="1074" idx="1"/>
          </p:cNvCxnSpPr>
          <p:nvPr/>
        </p:nvCxnSpPr>
        <p:spPr>
          <a:xfrm flipV="1">
            <a:off x="3282735" y="5311489"/>
            <a:ext cx="890508" cy="4177"/>
          </a:xfrm>
          <a:prstGeom prst="line">
            <a:avLst/>
          </a:prstGeom>
          <a:ln w="50800" cap="sq" cmpd="dbl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2601" y="5595460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Fiber Optic</a:t>
            </a:r>
            <a:endParaRPr lang="en-US" sz="800" dirty="0"/>
          </a:p>
        </p:txBody>
      </p:sp>
      <p:pic>
        <p:nvPicPr>
          <p:cNvPr id="1074" name="Picture 50" descr="mage result for aggregation switch icon png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243" y="5196299"/>
            <a:ext cx="547150" cy="2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mage result for router icon png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43" y="5071781"/>
            <a:ext cx="479414" cy="47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Connector 59"/>
          <p:cNvCxnSpPr>
            <a:stCxn id="1074" idx="3"/>
            <a:endCxn id="1076" idx="1"/>
          </p:cNvCxnSpPr>
          <p:nvPr/>
        </p:nvCxnSpPr>
        <p:spPr>
          <a:xfrm>
            <a:off x="4720393" y="5311488"/>
            <a:ext cx="13399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48169" y="5461315"/>
            <a:ext cx="7682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Switch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6024295" y="5441572"/>
            <a:ext cx="5515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Router</a:t>
            </a:r>
            <a:endParaRPr 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5137655" y="559546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Cat5</a:t>
            </a:r>
            <a:endParaRPr lang="en-US" sz="800" dirty="0"/>
          </a:p>
        </p:txBody>
      </p:sp>
      <p:pic>
        <p:nvPicPr>
          <p:cNvPr id="8194" name="Picture 2" descr="mage result for server png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184" y="4806720"/>
            <a:ext cx="1576832" cy="10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/>
          <p:cNvCxnSpPr>
            <a:stCxn id="1076" idx="3"/>
            <a:endCxn id="8194" idx="1"/>
          </p:cNvCxnSpPr>
          <p:nvPr/>
        </p:nvCxnSpPr>
        <p:spPr>
          <a:xfrm>
            <a:off x="6539758" y="5311489"/>
            <a:ext cx="1282427" cy="205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997657" y="5580071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Cat5</a:t>
            </a:r>
            <a:endParaRPr lang="en-US" sz="800" dirty="0"/>
          </a:p>
        </p:txBody>
      </p:sp>
      <p:sp>
        <p:nvSpPr>
          <p:cNvPr id="30" name="Double Bracket 29"/>
          <p:cNvSpPr/>
          <p:nvPr/>
        </p:nvSpPr>
        <p:spPr>
          <a:xfrm>
            <a:off x="4690525" y="5857403"/>
            <a:ext cx="1339950" cy="321389"/>
          </a:xfrm>
          <a:prstGeom prst="bracketPair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1 - Physical Layer</a:t>
            </a:r>
            <a:endParaRPr lang="en-US" sz="800" dirty="0"/>
          </a:p>
        </p:txBody>
      </p:sp>
      <p:sp>
        <p:nvSpPr>
          <p:cNvPr id="92" name="Double Bracket 91"/>
          <p:cNvSpPr/>
          <p:nvPr/>
        </p:nvSpPr>
        <p:spPr>
          <a:xfrm>
            <a:off x="4690525" y="4703757"/>
            <a:ext cx="1369818" cy="321389"/>
          </a:xfrm>
          <a:prstGeom prst="bracketPair">
            <a:avLst/>
          </a:prstGeom>
          <a:solidFill>
            <a:srgbClr val="FFC000">
              <a:alpha val="52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2- Link Layer - Ethernet</a:t>
            </a:r>
          </a:p>
        </p:txBody>
      </p:sp>
      <p:sp>
        <p:nvSpPr>
          <p:cNvPr id="93" name="Double Bracket 92"/>
          <p:cNvSpPr/>
          <p:nvPr/>
        </p:nvSpPr>
        <p:spPr>
          <a:xfrm>
            <a:off x="1839261" y="3936606"/>
            <a:ext cx="6174072" cy="321389"/>
          </a:xfrm>
          <a:prstGeom prst="bracketPair">
            <a:avLst/>
          </a:prstGeom>
          <a:solidFill>
            <a:srgbClr val="0070C0">
              <a:alpha val="37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3 - Network Layer - IP</a:t>
            </a:r>
            <a:endParaRPr lang="en-US" sz="1000" dirty="0"/>
          </a:p>
        </p:txBody>
      </p:sp>
      <p:sp>
        <p:nvSpPr>
          <p:cNvPr id="94" name="Double Bracket 93"/>
          <p:cNvSpPr/>
          <p:nvPr/>
        </p:nvSpPr>
        <p:spPr>
          <a:xfrm>
            <a:off x="1839261" y="3409528"/>
            <a:ext cx="6174073" cy="321389"/>
          </a:xfrm>
          <a:prstGeom prst="bracketPair">
            <a:avLst/>
          </a:prstGeom>
          <a:solidFill>
            <a:schemeClr val="accent6">
              <a:lumMod val="50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4 - Transport Layer - TCP</a:t>
            </a:r>
            <a:endParaRPr lang="en-US" sz="1000" dirty="0"/>
          </a:p>
        </p:txBody>
      </p:sp>
      <p:sp>
        <p:nvSpPr>
          <p:cNvPr id="95" name="Double Bracket 94"/>
          <p:cNvSpPr/>
          <p:nvPr/>
        </p:nvSpPr>
        <p:spPr>
          <a:xfrm>
            <a:off x="1839262" y="2529827"/>
            <a:ext cx="6174073" cy="321389"/>
          </a:xfrm>
          <a:prstGeom prst="bracketPair">
            <a:avLst/>
          </a:prstGeom>
          <a:solidFill>
            <a:srgbClr val="00B050">
              <a:alpha val="25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/>
              <a:t>5 - Application Layer - HTTPS</a:t>
            </a:r>
            <a:endParaRPr lang="en-US" sz="1000" dirty="0"/>
          </a:p>
        </p:txBody>
      </p:sp>
      <p:pic>
        <p:nvPicPr>
          <p:cNvPr id="96" name="Picture 60" descr="mage result for twitter png&quot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72" y="2529826"/>
            <a:ext cx="478454" cy="38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Double Bracket 96"/>
          <p:cNvSpPr/>
          <p:nvPr/>
        </p:nvSpPr>
        <p:spPr>
          <a:xfrm>
            <a:off x="3211777" y="4697392"/>
            <a:ext cx="986246" cy="321389"/>
          </a:xfrm>
          <a:prstGeom prst="bracketPair">
            <a:avLst/>
          </a:prstGeom>
          <a:solidFill>
            <a:srgbClr val="FFC000">
              <a:alpha val="52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2- Link Layer - Ethernet</a:t>
            </a:r>
          </a:p>
        </p:txBody>
      </p:sp>
      <p:sp>
        <p:nvSpPr>
          <p:cNvPr id="98" name="Double Bracket 97"/>
          <p:cNvSpPr/>
          <p:nvPr/>
        </p:nvSpPr>
        <p:spPr>
          <a:xfrm>
            <a:off x="6482234" y="4717605"/>
            <a:ext cx="1531100" cy="321389"/>
          </a:xfrm>
          <a:prstGeom prst="bracketPair">
            <a:avLst/>
          </a:prstGeom>
          <a:solidFill>
            <a:srgbClr val="FFC000">
              <a:alpha val="52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2- Link Layer - Ethernet</a:t>
            </a:r>
          </a:p>
        </p:txBody>
      </p:sp>
      <p:sp>
        <p:nvSpPr>
          <p:cNvPr id="101" name="Double Bracket 100"/>
          <p:cNvSpPr/>
          <p:nvPr/>
        </p:nvSpPr>
        <p:spPr>
          <a:xfrm>
            <a:off x="6482234" y="5876356"/>
            <a:ext cx="1531099" cy="321389"/>
          </a:xfrm>
          <a:prstGeom prst="bracketPair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1 - Physical Layer</a:t>
            </a:r>
            <a:endParaRPr lang="en-US" sz="800" dirty="0"/>
          </a:p>
        </p:txBody>
      </p:sp>
      <p:sp>
        <p:nvSpPr>
          <p:cNvPr id="102" name="Double Bracket 101"/>
          <p:cNvSpPr/>
          <p:nvPr/>
        </p:nvSpPr>
        <p:spPr>
          <a:xfrm>
            <a:off x="3211778" y="5868316"/>
            <a:ext cx="986245" cy="321389"/>
          </a:xfrm>
          <a:prstGeom prst="bracketPair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1 - Physical Layer</a:t>
            </a:r>
            <a:endParaRPr lang="en-US" sz="800" dirty="0"/>
          </a:p>
        </p:txBody>
      </p:sp>
      <p:sp>
        <p:nvSpPr>
          <p:cNvPr id="103" name="Double Bracket 102"/>
          <p:cNvSpPr/>
          <p:nvPr/>
        </p:nvSpPr>
        <p:spPr>
          <a:xfrm>
            <a:off x="1839262" y="5878136"/>
            <a:ext cx="920756" cy="321389"/>
          </a:xfrm>
          <a:prstGeom prst="bracketPair">
            <a:avLst/>
          </a:prstGeom>
          <a:solidFill>
            <a:schemeClr val="bg1">
              <a:lumMod val="95000"/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1 - Physical Layer</a:t>
            </a:r>
            <a:endParaRPr lang="en-US" sz="800" dirty="0"/>
          </a:p>
        </p:txBody>
      </p:sp>
      <p:pic>
        <p:nvPicPr>
          <p:cNvPr id="8196" name="Picture 4" descr="mage result for twitter app icon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" y="2494400"/>
            <a:ext cx="424574" cy="4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Double Bracket 103"/>
          <p:cNvSpPr/>
          <p:nvPr/>
        </p:nvSpPr>
        <p:spPr>
          <a:xfrm>
            <a:off x="1839262" y="4687448"/>
            <a:ext cx="920756" cy="321389"/>
          </a:xfrm>
          <a:prstGeom prst="bracketPair">
            <a:avLst/>
          </a:prstGeom>
          <a:solidFill>
            <a:srgbClr val="FFC000">
              <a:alpha val="52000"/>
            </a:srgbClr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800" dirty="0"/>
              <a:t>2- Link Layer - Ethernet</a:t>
            </a:r>
            <a:endParaRPr lang="en-US" sz="800" dirty="0"/>
          </a:p>
        </p:txBody>
      </p:sp>
      <p:pic>
        <p:nvPicPr>
          <p:cNvPr id="8198" name="Picture 6" descr="mage result for ios icon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6" y="3477701"/>
            <a:ext cx="715343" cy="71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mage result for redhat linux&quot;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67" y="3693568"/>
            <a:ext cx="526865" cy="4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118367" y="2892917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Twitter Server</a:t>
            </a:r>
            <a:endParaRPr lang="en-US" sz="1000"/>
          </a:p>
        </p:txBody>
      </p:sp>
      <p:sp>
        <p:nvSpPr>
          <p:cNvPr id="109" name="TextBox 108"/>
          <p:cNvSpPr txBox="1"/>
          <p:nvPr/>
        </p:nvSpPr>
        <p:spPr>
          <a:xfrm>
            <a:off x="8154225" y="4138777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Redhat</a:t>
            </a:r>
            <a:r>
              <a:rPr lang="en-US" sz="1000" dirty="0"/>
              <a:t> Linux</a:t>
            </a:r>
            <a:endParaRPr lang="en-US" sz="1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8271243" y="5683770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Dell Server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941744" y="5868316"/>
            <a:ext cx="710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iPhone XR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1157771" y="4069933"/>
            <a:ext cx="397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iOS</a:t>
            </a:r>
            <a:endParaRPr 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860011" y="2913180"/>
            <a:ext cx="957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Twitter App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6761336" y="453577"/>
            <a:ext cx="4946861" cy="145680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>
              <a:buClr>
                <a:schemeClr val="accent2"/>
              </a:buClr>
              <a:buSzPct val="85000"/>
            </a:pPr>
            <a:r>
              <a:rPr lang="en-US" sz="1400" b="0" i="0" u="none" strike="noStrike" cap="none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5- application: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 supporting network applications</a:t>
            </a:r>
          </a:p>
          <a:p>
            <a:pPr lvl="0">
              <a:spcBef>
                <a:spcPts val="480"/>
              </a:spcBef>
              <a:buClr>
                <a:schemeClr val="accent2"/>
              </a:buClr>
              <a:buSzPct val="85000"/>
            </a:pPr>
            <a:r>
              <a:rPr lang="en-US" sz="1400" b="0" i="0" u="none" strike="noStrike" cap="none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4- transport: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 process-process data transfer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accent2"/>
              </a:buClr>
              <a:buSzPct val="85000"/>
            </a:pPr>
            <a:r>
              <a:rPr lang="en-US" sz="1400" b="0" i="0" u="none" strike="noStrike" cap="none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3- network: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 routing of datagrams from source to destination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accent2"/>
              </a:buClr>
              <a:buSzPct val="85000"/>
            </a:pPr>
            <a:r>
              <a:rPr lang="en-US" sz="1400" b="0" i="0" u="none" strike="noStrike" cap="none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2- link: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 data transfer between neighboring  network elements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Helvetica" charset="0"/>
              <a:ea typeface="Helvetica" charset="0"/>
              <a:cs typeface="Helvetica" charset="0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accent2"/>
              </a:buClr>
              <a:buSzPct val="85000"/>
            </a:pPr>
            <a:r>
              <a:rPr lang="en-US" sz="1400" b="0" i="0" u="none" strike="noStrike" cap="none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1- physical: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Helvetica" charset="0"/>
                <a:ea typeface="Helvetica" charset="0"/>
                <a:cs typeface="Helvetica" charset="0"/>
                <a:sym typeface="Comic Sans MS"/>
              </a:rPr>
              <a:t> bits “on the wire”</a:t>
            </a:r>
          </a:p>
        </p:txBody>
      </p:sp>
    </p:spTree>
    <p:extLst>
      <p:ext uri="{BB962C8B-B14F-4D97-AF65-F5344CB8AC3E}">
        <p14:creationId xmlns:p14="http://schemas.microsoft.com/office/powerpoint/2010/main" val="3965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(Hyper Text Transfer Protocol)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24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37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397" name="Google Shape;1397;p37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21</a:t>
            </a:fld>
            <a:endParaRPr/>
          </a:p>
        </p:txBody>
      </p:sp>
      <p:sp>
        <p:nvSpPr>
          <p:cNvPr id="1398" name="Google Shape;1398;p37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and HTTP</a:t>
            </a:r>
            <a:endParaRPr/>
          </a:p>
        </p:txBody>
      </p:sp>
      <p:sp>
        <p:nvSpPr>
          <p:cNvPr id="1399" name="Google Shape;1399;p37"/>
          <p:cNvSpPr txBox="1">
            <a:spLocks noGrp="1"/>
          </p:cNvSpPr>
          <p:nvPr>
            <p:ph type="body" idx="1"/>
          </p:nvPr>
        </p:nvSpPr>
        <p:spPr>
          <a:xfrm>
            <a:off x="2057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some jargon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consists of 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can be HTML file, JPEG image, Java applet, audio file,…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 consists of 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 HTML-file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which includes several referenced objects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object is addressable by a 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URL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URL: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560"/>
              </a:spcBef>
              <a:buClr>
                <a:schemeClr val="accent2"/>
              </a:buClr>
              <a:buNone/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00" name="Google Shape;1400;p37"/>
          <p:cNvGrpSpPr/>
          <p:nvPr/>
        </p:nvGrpSpPr>
        <p:grpSpPr>
          <a:xfrm>
            <a:off x="2316925" y="5008551"/>
            <a:ext cx="7620000" cy="1146187"/>
            <a:chOff x="530" y="2954"/>
            <a:chExt cx="4800" cy="722"/>
          </a:xfrm>
        </p:grpSpPr>
        <p:sp>
          <p:nvSpPr>
            <p:cNvPr id="1401" name="Google Shape;1401;p37"/>
            <p:cNvSpPr txBox="1"/>
            <p:nvPr/>
          </p:nvSpPr>
          <p:spPr>
            <a:xfrm>
              <a:off x="530" y="2954"/>
              <a:ext cx="4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>
                  <a:solidFill>
                    <a:srgbClr val="00FF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www.cooper.edu</a:t>
              </a:r>
              <a:r>
                <a:rPr lang="en-US" sz="2400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/eeDept/tobyAfricaShirt.gif</a:t>
              </a:r>
              <a:endParaRPr>
                <a:solidFill>
                  <a:srgbClr val="0000FF"/>
                </a:solidFill>
              </a:endParaRPr>
            </a:p>
          </p:txBody>
        </p:sp>
        <p:sp>
          <p:nvSpPr>
            <p:cNvPr id="1402" name="Google Shape;1402;p37"/>
            <p:cNvSpPr txBox="1"/>
            <p:nvPr/>
          </p:nvSpPr>
          <p:spPr>
            <a:xfrm>
              <a:off x="1389" y="3388"/>
              <a:ext cx="1020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>
                  <a:solidFill>
                    <a:srgbClr val="00FF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host name</a:t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1403" name="Google Shape;1403;p37"/>
            <p:cNvSpPr txBox="1"/>
            <p:nvPr/>
          </p:nvSpPr>
          <p:spPr>
            <a:xfrm>
              <a:off x="3484" y="3338"/>
              <a:ext cx="1027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>
                  <a:solidFill>
                    <a:srgbClr val="0000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path name</a:t>
              </a:r>
              <a:endParaRPr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28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8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409" name="Google Shape;1409;p38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22</a:t>
            </a:fld>
            <a:endParaRPr/>
          </a:p>
        </p:txBody>
      </p:sp>
      <p:sp>
        <p:nvSpPr>
          <p:cNvPr id="1410" name="Google Shape;1410;p38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overview</a:t>
            </a:r>
            <a:endParaRPr/>
          </a:p>
        </p:txBody>
      </p:sp>
      <p:sp>
        <p:nvSpPr>
          <p:cNvPr id="1411" name="Google Shape;1411;p38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HTTP: hypertext transfer protocol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Web’s application layer protocol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client/server model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client: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browser that requests, receives, “displays” Web objects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server: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Web server sends objects in response to requests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12" name="Google Shape;14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425" y="1860550"/>
            <a:ext cx="752474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38"/>
          <p:cNvSpPr txBox="1"/>
          <p:nvPr/>
        </p:nvSpPr>
        <p:spPr>
          <a:xfrm>
            <a:off x="6297613" y="2455863"/>
            <a:ext cx="116204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PC running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Explorer</a:t>
            </a:r>
            <a:endParaRPr/>
          </a:p>
        </p:txBody>
      </p:sp>
      <p:pic>
        <p:nvPicPr>
          <p:cNvPr id="1414" name="Google Shape;141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675" y="4556125"/>
            <a:ext cx="752474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8"/>
          <p:cNvSpPr txBox="1"/>
          <p:nvPr/>
        </p:nvSpPr>
        <p:spPr>
          <a:xfrm>
            <a:off x="9015413" y="3836988"/>
            <a:ext cx="1382712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running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Apache Web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grpSp>
        <p:nvGrpSpPr>
          <p:cNvPr id="1416" name="Google Shape;1416;p38"/>
          <p:cNvGrpSpPr/>
          <p:nvPr/>
        </p:nvGrpSpPr>
        <p:grpSpPr>
          <a:xfrm>
            <a:off x="9434513" y="2725738"/>
            <a:ext cx="504825" cy="1075063"/>
            <a:chOff x="4179" y="782"/>
            <a:chExt cx="150" cy="307"/>
          </a:xfrm>
        </p:grpSpPr>
        <p:sp>
          <p:nvSpPr>
            <p:cNvPr id="1417" name="Google Shape;1417;p3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421" name="Google Shape;1421;p3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2" name="Google Shape;1422;p3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23" name="Google Shape;1423;p3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cxnSp>
        <p:nvCxnSpPr>
          <p:cNvPr id="1425" name="Google Shape;1425;p38"/>
          <p:cNvCxnSpPr/>
          <p:nvPr/>
        </p:nvCxnSpPr>
        <p:spPr>
          <a:xfrm>
            <a:off x="7267576" y="2133600"/>
            <a:ext cx="2085975" cy="96202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426" name="Google Shape;1426;p38"/>
          <p:cNvCxnSpPr/>
          <p:nvPr/>
        </p:nvCxnSpPr>
        <p:spPr>
          <a:xfrm rot="10800000">
            <a:off x="7324725" y="2333625"/>
            <a:ext cx="1971675" cy="9048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427" name="Google Shape;1427;p38"/>
          <p:cNvCxnSpPr/>
          <p:nvPr/>
        </p:nvCxnSpPr>
        <p:spPr>
          <a:xfrm rot="10800000" flipH="1">
            <a:off x="7258050" y="3505200"/>
            <a:ext cx="2047874" cy="10953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428" name="Google Shape;1428;p38"/>
          <p:cNvCxnSpPr/>
          <p:nvPr/>
        </p:nvCxnSpPr>
        <p:spPr>
          <a:xfrm flipH="1">
            <a:off x="7334250" y="3629025"/>
            <a:ext cx="2047874" cy="1133474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29" name="Google Shape;1429;p38"/>
          <p:cNvSpPr txBox="1"/>
          <p:nvPr/>
        </p:nvSpPr>
        <p:spPr>
          <a:xfrm>
            <a:off x="6445251" y="5218112"/>
            <a:ext cx="1322387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 running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Navigator</a:t>
            </a:r>
            <a:endParaRPr/>
          </a:p>
        </p:txBody>
      </p:sp>
      <p:sp>
        <p:nvSpPr>
          <p:cNvPr id="1430" name="Google Shape;1430;p38"/>
          <p:cNvSpPr txBox="1"/>
          <p:nvPr/>
        </p:nvSpPr>
        <p:spPr>
          <a:xfrm rot="1422049">
            <a:off x="7621588" y="2293938"/>
            <a:ext cx="1509712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</a:t>
            </a:r>
            <a:endParaRPr/>
          </a:p>
        </p:txBody>
      </p:sp>
      <p:sp>
        <p:nvSpPr>
          <p:cNvPr id="1431" name="Google Shape;1431;p38"/>
          <p:cNvSpPr txBox="1"/>
          <p:nvPr/>
        </p:nvSpPr>
        <p:spPr>
          <a:xfrm rot="-1692639">
            <a:off x="7412038" y="3789363"/>
            <a:ext cx="1509711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</a:t>
            </a:r>
            <a:endParaRPr/>
          </a:p>
        </p:txBody>
      </p:sp>
      <p:sp>
        <p:nvSpPr>
          <p:cNvPr id="1432" name="Google Shape;1432;p38"/>
          <p:cNvSpPr txBox="1"/>
          <p:nvPr/>
        </p:nvSpPr>
        <p:spPr>
          <a:xfrm rot="1411598">
            <a:off x="7434262" y="2741613"/>
            <a:ext cx="1620836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response</a:t>
            </a:r>
            <a:endParaRPr/>
          </a:p>
        </p:txBody>
      </p:sp>
      <p:sp>
        <p:nvSpPr>
          <p:cNvPr id="1433" name="Google Shape;1433;p38"/>
          <p:cNvSpPr txBox="1"/>
          <p:nvPr/>
        </p:nvSpPr>
        <p:spPr>
          <a:xfrm rot="-1737783">
            <a:off x="7615239" y="4122738"/>
            <a:ext cx="16208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response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5329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9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439" name="Google Shape;1439;p39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23</a:t>
            </a:fld>
            <a:endParaRPr/>
          </a:p>
        </p:txBody>
      </p:sp>
      <p:sp>
        <p:nvSpPr>
          <p:cNvPr id="1440" name="Google Shape;1440;p39"/>
          <p:cNvSpPr/>
          <p:nvPr/>
        </p:nvSpPr>
        <p:spPr>
          <a:xfrm>
            <a:off x="6305551" y="3400425"/>
            <a:ext cx="3838575" cy="272415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1" name="Google Shape;1441;p39"/>
          <p:cNvSpPr/>
          <p:nvPr/>
        </p:nvSpPr>
        <p:spPr>
          <a:xfrm>
            <a:off x="9191626" y="3238501"/>
            <a:ext cx="828675" cy="295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2" name="Google Shape;1442;p39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overview (continued)</a:t>
            </a:r>
            <a:endParaRPr/>
          </a:p>
        </p:txBody>
      </p:sp>
      <p:sp>
        <p:nvSpPr>
          <p:cNvPr id="1443" name="Google Shape;1443;p39"/>
          <p:cNvSpPr txBox="1">
            <a:spLocks noGrp="1"/>
          </p:cNvSpPr>
          <p:nvPr>
            <p:ph type="body" idx="1"/>
          </p:nvPr>
        </p:nvSpPr>
        <p:spPr>
          <a:xfrm>
            <a:off x="2057400" y="1600201"/>
            <a:ext cx="3971924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TCP: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 initiates TCP connection (creates socket) to server,  port 80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accepts TCP connection from client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messages (application-layer protocol messages) exchanged between browser (HTTP client) and Web server (HTTP server)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connection closed</a:t>
            </a:r>
            <a:endParaRPr/>
          </a:p>
        </p:txBody>
      </p:sp>
      <p:sp>
        <p:nvSpPr>
          <p:cNvPr id="1444" name="Google Shape;1444;p39"/>
          <p:cNvSpPr txBox="1">
            <a:spLocks noGrp="1"/>
          </p:cNvSpPr>
          <p:nvPr>
            <p:ph type="body" idx="2"/>
          </p:nvPr>
        </p:nvSpPr>
        <p:spPr>
          <a:xfrm>
            <a:off x="6553201" y="1562100"/>
            <a:ext cx="3171825" cy="15144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is “stateless”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maintains no information about past client requests</a:t>
            </a:r>
            <a:endParaRPr/>
          </a:p>
        </p:txBody>
      </p:sp>
      <p:sp>
        <p:nvSpPr>
          <p:cNvPr id="1445" name="Google Shape;1445;p39"/>
          <p:cNvSpPr/>
          <p:nvPr/>
        </p:nvSpPr>
        <p:spPr>
          <a:xfrm>
            <a:off x="6334126" y="3419476"/>
            <a:ext cx="3752849" cy="284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Protocols that maintain “state” are complex!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past history (state) must be maintained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server/client crashes, their views of “state” may be inconsistent, must be reconciled</a:t>
            </a:r>
            <a:endParaRPr/>
          </a:p>
          <a:p>
            <a:pPr marL="342900" indent="-342900">
              <a:spcBef>
                <a:spcPts val="400"/>
              </a:spcBef>
              <a:buClr>
                <a:schemeClr val="accent2"/>
              </a:buClr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6" name="Google Shape;1446;p39"/>
          <p:cNvSpPr txBox="1"/>
          <p:nvPr/>
        </p:nvSpPr>
        <p:spPr>
          <a:xfrm>
            <a:off x="9126551" y="3160725"/>
            <a:ext cx="101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0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452" name="Google Shape;1452;p40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24</a:t>
            </a:fld>
            <a:endParaRPr/>
          </a:p>
        </p:txBody>
      </p:sp>
      <p:sp>
        <p:nvSpPr>
          <p:cNvPr id="1453" name="Google Shape;1453;p40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connections</a:t>
            </a:r>
            <a:endParaRPr/>
          </a:p>
        </p:txBody>
      </p:sp>
      <p:sp>
        <p:nvSpPr>
          <p:cNvPr id="1454" name="Google Shape;1454;p40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Nonpersistent HTTP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most one object is sent over a TCP connection.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5" name="Google Shape;1455;p40"/>
          <p:cNvSpPr txBox="1">
            <a:spLocks noGrp="1"/>
          </p:cNvSpPr>
          <p:nvPr>
            <p:ph type="body" idx="2"/>
          </p:nvPr>
        </p:nvSpPr>
        <p:spPr>
          <a:xfrm>
            <a:off x="60198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Persistent HTTP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 objects can be sent over single TCP connection between client and server.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989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1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461" name="Google Shape;1461;p41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25</a:t>
            </a:fld>
            <a:endParaRPr/>
          </a:p>
        </p:txBody>
      </p:sp>
      <p:cxnSp>
        <p:nvCxnSpPr>
          <p:cNvPr id="1462" name="Google Shape;1462;p41"/>
          <p:cNvCxnSpPr/>
          <p:nvPr/>
        </p:nvCxnSpPr>
        <p:spPr>
          <a:xfrm>
            <a:off x="2000250" y="2095500"/>
            <a:ext cx="0" cy="4495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63" name="Google Shape;1463;p41"/>
          <p:cNvSpPr/>
          <p:nvPr/>
        </p:nvSpPr>
        <p:spPr>
          <a:xfrm>
            <a:off x="1762125" y="6019801"/>
            <a:ext cx="657224" cy="295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4" name="Google Shape;1464;p41"/>
          <p:cNvSpPr txBox="1">
            <a:spLocks noGrp="1"/>
          </p:cNvSpPr>
          <p:nvPr>
            <p:ph type="title"/>
          </p:nvPr>
        </p:nvSpPr>
        <p:spPr>
          <a:xfrm>
            <a:off x="2066925" y="257175"/>
            <a:ext cx="7772400" cy="866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Nonpersistent HTTP</a:t>
            </a:r>
            <a:endParaRPr/>
          </a:p>
        </p:txBody>
      </p:sp>
      <p:sp>
        <p:nvSpPr>
          <p:cNvPr id="1465" name="Google Shape;1465;p41"/>
          <p:cNvSpPr txBox="1">
            <a:spLocks noGrp="1"/>
          </p:cNvSpPr>
          <p:nvPr>
            <p:ph type="body" idx="1"/>
          </p:nvPr>
        </p:nvSpPr>
        <p:spPr>
          <a:xfrm>
            <a:off x="1524000" y="1114426"/>
            <a:ext cx="8343900" cy="466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Suppose user enters URL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www.cooper.edu/eeDept/freddy/BLAH.html</a:t>
            </a:r>
            <a:endParaRPr/>
          </a:p>
        </p:txBody>
      </p:sp>
      <p:sp>
        <p:nvSpPr>
          <p:cNvPr id="1466" name="Google Shape;1466;p41"/>
          <p:cNvSpPr txBox="1">
            <a:spLocks noGrp="1"/>
          </p:cNvSpPr>
          <p:nvPr>
            <p:ph type="body" idx="2"/>
          </p:nvPr>
        </p:nvSpPr>
        <p:spPr>
          <a:xfrm>
            <a:off x="2181225" y="2095501"/>
            <a:ext cx="3943350" cy="19049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1a</a:t>
            </a:r>
            <a:r>
              <a:rPr lang="en-US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 client initiates TCP connection to HTTP server (process) at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cooper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.edu on port 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80</a:t>
            </a:r>
            <a:endParaRPr/>
          </a:p>
        </p:txBody>
      </p:sp>
      <p:sp>
        <p:nvSpPr>
          <p:cNvPr id="1467" name="Google Shape;1467;p41"/>
          <p:cNvSpPr/>
          <p:nvPr/>
        </p:nvSpPr>
        <p:spPr>
          <a:xfrm>
            <a:off x="2228851" y="3829050"/>
            <a:ext cx="3809999" cy="107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client sends HTTP </a:t>
            </a:r>
            <a:r>
              <a:rPr lang="en-US" i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 message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(containing URL) into TCP connection socket. Message indicates that client wants object </a:t>
            </a:r>
            <a:r>
              <a:rPr lang="en-US">
                <a:solidFill>
                  <a:schemeClr val="dk1"/>
                </a:solidFill>
              </a:rPr>
              <a:t>eeDept/freddy/BLAH.html</a:t>
            </a:r>
            <a:endParaRPr/>
          </a:p>
        </p:txBody>
      </p:sp>
      <p:sp>
        <p:nvSpPr>
          <p:cNvPr id="1468" name="Google Shape;1468;p41"/>
          <p:cNvSpPr/>
          <p:nvPr/>
        </p:nvSpPr>
        <p:spPr>
          <a:xfrm>
            <a:off x="6305551" y="2524126"/>
            <a:ext cx="3809999" cy="150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1b.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server at host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www.someSchool.edu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waiting for TCP connection at port 80.  “accepts” connection, notifying client</a:t>
            </a:r>
            <a:endParaRPr/>
          </a:p>
        </p:txBody>
      </p:sp>
      <p:sp>
        <p:nvSpPr>
          <p:cNvPr id="1469" name="Google Shape;1469;p41"/>
          <p:cNvSpPr/>
          <p:nvPr/>
        </p:nvSpPr>
        <p:spPr>
          <a:xfrm>
            <a:off x="6248401" y="4381501"/>
            <a:ext cx="3809999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server receives request message, forms </a:t>
            </a:r>
            <a:r>
              <a:rPr lang="en-US" i="1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response message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containing requested object, and sends message into its socket</a:t>
            </a:r>
            <a:endParaRPr/>
          </a:p>
        </p:txBody>
      </p:sp>
      <p:cxnSp>
        <p:nvCxnSpPr>
          <p:cNvPr id="1470" name="Google Shape;1470;p41"/>
          <p:cNvCxnSpPr/>
          <p:nvPr/>
        </p:nvCxnSpPr>
        <p:spPr>
          <a:xfrm>
            <a:off x="5572126" y="2647950"/>
            <a:ext cx="1095375" cy="5238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471" name="Google Shape;1471;p41"/>
          <p:cNvCxnSpPr/>
          <p:nvPr/>
        </p:nvCxnSpPr>
        <p:spPr>
          <a:xfrm>
            <a:off x="5419726" y="4591050"/>
            <a:ext cx="1095375" cy="5238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cxnSp>
        <p:nvCxnSpPr>
          <p:cNvPr id="1472" name="Google Shape;1472;p41"/>
          <p:cNvCxnSpPr/>
          <p:nvPr/>
        </p:nvCxnSpPr>
        <p:spPr>
          <a:xfrm flipH="1">
            <a:off x="5457825" y="5124450"/>
            <a:ext cx="1095375" cy="5238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73" name="Google Shape;1473;p41"/>
          <p:cNvSpPr txBox="1"/>
          <p:nvPr/>
        </p:nvSpPr>
        <p:spPr>
          <a:xfrm>
            <a:off x="1700214" y="5942012"/>
            <a:ext cx="815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</a:t>
            </a:r>
            <a:endParaRPr/>
          </a:p>
        </p:txBody>
      </p:sp>
      <p:cxnSp>
        <p:nvCxnSpPr>
          <p:cNvPr id="1474" name="Google Shape;1474;p41"/>
          <p:cNvCxnSpPr/>
          <p:nvPr/>
        </p:nvCxnSpPr>
        <p:spPr>
          <a:xfrm flipH="1">
            <a:off x="5543550" y="3162300"/>
            <a:ext cx="1095375" cy="5238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75" name="Google Shape;1475;p41"/>
          <p:cNvSpPr txBox="1"/>
          <p:nvPr/>
        </p:nvSpPr>
        <p:spPr>
          <a:xfrm>
            <a:off x="8769351" y="968376"/>
            <a:ext cx="1898649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6275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42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481" name="Google Shape;1481;p42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26</a:t>
            </a:fld>
            <a:endParaRPr/>
          </a:p>
        </p:txBody>
      </p:sp>
      <p:sp>
        <p:nvSpPr>
          <p:cNvPr id="1482" name="Google Shape;1482;p42"/>
          <p:cNvSpPr txBox="1">
            <a:spLocks noGrp="1"/>
          </p:cNvSpPr>
          <p:nvPr>
            <p:ph type="title"/>
          </p:nvPr>
        </p:nvSpPr>
        <p:spPr>
          <a:xfrm>
            <a:off x="2066925" y="257175"/>
            <a:ext cx="7772400" cy="8667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Nonpersistent HTTP (cont.)</a:t>
            </a:r>
            <a:endParaRPr/>
          </a:p>
        </p:txBody>
      </p:sp>
      <p:sp>
        <p:nvSpPr>
          <p:cNvPr id="1483" name="Google Shape;1483;p42"/>
          <p:cNvSpPr txBox="1">
            <a:spLocks noGrp="1"/>
          </p:cNvSpPr>
          <p:nvPr>
            <p:ph type="body" idx="2"/>
          </p:nvPr>
        </p:nvSpPr>
        <p:spPr>
          <a:xfrm>
            <a:off x="2619376" y="2047875"/>
            <a:ext cx="3809999" cy="15335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r>
              <a:rPr lang="en-US" sz="18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 client receives response message containing html file, displays html.  Parsing html file, finds 10 referenced jpeg  objects</a:t>
            </a:r>
            <a:endParaRPr/>
          </a:p>
        </p:txBody>
      </p:sp>
      <p:sp>
        <p:nvSpPr>
          <p:cNvPr id="1484" name="Google Shape;1484;p42"/>
          <p:cNvSpPr/>
          <p:nvPr/>
        </p:nvSpPr>
        <p:spPr>
          <a:xfrm>
            <a:off x="2609851" y="3568701"/>
            <a:ext cx="3809999" cy="66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6.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Steps 1-5 repeated for each of 10 jpeg objects</a:t>
            </a:r>
            <a:endParaRPr/>
          </a:p>
        </p:txBody>
      </p:sp>
      <p:sp>
        <p:nvSpPr>
          <p:cNvPr id="1485" name="Google Shape;1485;p42"/>
          <p:cNvSpPr/>
          <p:nvPr/>
        </p:nvSpPr>
        <p:spPr>
          <a:xfrm>
            <a:off x="6556376" y="1492251"/>
            <a:ext cx="3809999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4.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</a:t>
            </a: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server closes TCP connection. </a:t>
            </a:r>
            <a:endParaRPr/>
          </a:p>
        </p:txBody>
      </p:sp>
      <p:cxnSp>
        <p:nvCxnSpPr>
          <p:cNvPr id="1486" name="Google Shape;1486;p42"/>
          <p:cNvCxnSpPr/>
          <p:nvPr/>
        </p:nvCxnSpPr>
        <p:spPr>
          <a:xfrm>
            <a:off x="2066925" y="1519238"/>
            <a:ext cx="0" cy="257174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487" name="Google Shape;1487;p42"/>
          <p:cNvSpPr/>
          <p:nvPr/>
        </p:nvSpPr>
        <p:spPr>
          <a:xfrm>
            <a:off x="1828801" y="3519488"/>
            <a:ext cx="342899" cy="295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8" name="Google Shape;1488;p42"/>
          <p:cNvSpPr txBox="1"/>
          <p:nvPr/>
        </p:nvSpPr>
        <p:spPr>
          <a:xfrm>
            <a:off x="1673226" y="3382962"/>
            <a:ext cx="815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4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</a:t>
            </a:r>
            <a:endParaRPr/>
          </a:p>
        </p:txBody>
      </p:sp>
      <p:cxnSp>
        <p:nvCxnSpPr>
          <p:cNvPr id="1489" name="Google Shape;1489;p42"/>
          <p:cNvCxnSpPr/>
          <p:nvPr/>
        </p:nvCxnSpPr>
        <p:spPr>
          <a:xfrm flipH="1">
            <a:off x="5286375" y="1449387"/>
            <a:ext cx="1095375" cy="52387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11270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3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/>
              <a:t>2: Application Layer</a:t>
            </a:r>
            <a:endParaRPr/>
          </a:p>
        </p:txBody>
      </p:sp>
      <p:sp>
        <p:nvSpPr>
          <p:cNvPr id="1495" name="Google Shape;1495;p43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27</a:t>
            </a:fld>
            <a:endParaRPr/>
          </a:p>
        </p:txBody>
      </p:sp>
      <p:sp>
        <p:nvSpPr>
          <p:cNvPr id="1496" name="Google Shape;1496;p43"/>
          <p:cNvSpPr txBox="1">
            <a:spLocks noGrp="1"/>
          </p:cNvSpPr>
          <p:nvPr>
            <p:ph type="title"/>
          </p:nvPr>
        </p:nvSpPr>
        <p:spPr>
          <a:xfrm>
            <a:off x="2057400" y="0"/>
            <a:ext cx="82232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3600"/>
              <a:t>Non-Persistent HTTP: Response time</a:t>
            </a:r>
            <a:endParaRPr/>
          </a:p>
        </p:txBody>
      </p:sp>
      <p:sp>
        <p:nvSpPr>
          <p:cNvPr id="1497" name="Google Shape;1497;p43"/>
          <p:cNvSpPr txBox="1">
            <a:spLocks noGrp="1"/>
          </p:cNvSpPr>
          <p:nvPr>
            <p:ph type="body" idx="1"/>
          </p:nvPr>
        </p:nvSpPr>
        <p:spPr>
          <a:xfrm>
            <a:off x="2057400" y="1258888"/>
            <a:ext cx="4090988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Definition of RTT:</a:t>
            </a:r>
            <a:r>
              <a:rPr lang="en-US" sz="2400"/>
              <a:t> time for a small packet to travel from client to server and back.</a:t>
            </a:r>
            <a:endParaRPr/>
          </a:p>
          <a:p>
            <a:pPr marL="342900" indent="-342900">
              <a:spcBef>
                <a:spcPts val="480"/>
              </a:spcBef>
              <a:buNone/>
            </a:pPr>
            <a:r>
              <a:rPr lang="en-US" sz="2400" u="sng">
                <a:solidFill>
                  <a:srgbClr val="FF0000"/>
                </a:solidFill>
              </a:rPr>
              <a:t>Response time: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one RTT to initiate TCP connection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one RTT for HTTP request and first few bytes of HTTP response to return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file transmission time</a:t>
            </a:r>
            <a:endParaRPr/>
          </a:p>
          <a:p>
            <a:pPr marL="342900" indent="-342900">
              <a:spcBef>
                <a:spcPts val="48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total = 2RTT+transmit time</a:t>
            </a:r>
            <a:endParaRPr/>
          </a:p>
          <a:p>
            <a:pPr marL="342900" indent="-342900">
              <a:spcBef>
                <a:spcPts val="480"/>
              </a:spcBef>
              <a:buNone/>
            </a:pPr>
            <a:endParaRPr sz="2400"/>
          </a:p>
        </p:txBody>
      </p:sp>
      <p:grpSp>
        <p:nvGrpSpPr>
          <p:cNvPr id="1498" name="Google Shape;1498;p43"/>
          <p:cNvGrpSpPr/>
          <p:nvPr/>
        </p:nvGrpSpPr>
        <p:grpSpPr>
          <a:xfrm>
            <a:off x="6108700" y="1260476"/>
            <a:ext cx="4378325" cy="4413249"/>
            <a:chOff x="2887" y="794"/>
            <a:chExt cx="2758" cy="2779"/>
          </a:xfrm>
        </p:grpSpPr>
        <p:pic>
          <p:nvPicPr>
            <p:cNvPr id="1499" name="Google Shape;1499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86" y="1048"/>
              <a:ext cx="473" cy="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43"/>
            <p:cNvGrpSpPr/>
            <p:nvPr/>
          </p:nvGrpSpPr>
          <p:grpSpPr>
            <a:xfrm>
              <a:off x="4782" y="794"/>
              <a:ext cx="317" cy="676"/>
              <a:chOff x="4179" y="782"/>
              <a:chExt cx="150" cy="307"/>
            </a:xfrm>
          </p:grpSpPr>
          <p:sp>
            <p:nvSpPr>
              <p:cNvPr id="1501" name="Google Shape;1501;p43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02" name="Google Shape;1502;p43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03" name="Google Shape;1503;p43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04" name="Google Shape;1504;p43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1505" name="Google Shape;1505;p43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6" name="Google Shape;1506;p43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07" name="Google Shape;1507;p43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508" name="Google Shape;1508;p43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cxnSp>
          <p:nvCxnSpPr>
            <p:cNvPr id="1509" name="Google Shape;1509;p43"/>
            <p:cNvCxnSpPr/>
            <p:nvPr/>
          </p:nvCxnSpPr>
          <p:spPr>
            <a:xfrm>
              <a:off x="3845" y="1568"/>
              <a:ext cx="0" cy="1784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ot"/>
              <a:round/>
              <a:headEnd type="none" w="sm" len="sm"/>
              <a:tailEnd type="triangle" w="lg" len="lg"/>
            </a:ln>
          </p:spPr>
        </p:cxnSp>
        <p:cxnSp>
          <p:nvCxnSpPr>
            <p:cNvPr id="1510" name="Google Shape;1510;p43"/>
            <p:cNvCxnSpPr/>
            <p:nvPr/>
          </p:nvCxnSpPr>
          <p:spPr>
            <a:xfrm>
              <a:off x="4911" y="1564"/>
              <a:ext cx="0" cy="1815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ot"/>
              <a:round/>
              <a:headEnd type="none" w="sm" len="sm"/>
              <a:tailEnd type="triangle" w="lg" len="lg"/>
            </a:ln>
          </p:spPr>
        </p:cxnSp>
        <p:cxnSp>
          <p:nvCxnSpPr>
            <p:cNvPr id="1511" name="Google Shape;1511;p43"/>
            <p:cNvCxnSpPr/>
            <p:nvPr/>
          </p:nvCxnSpPr>
          <p:spPr>
            <a:xfrm>
              <a:off x="3854" y="1714"/>
              <a:ext cx="1060" cy="2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512" name="Google Shape;1512;p43"/>
            <p:cNvCxnSpPr/>
            <p:nvPr/>
          </p:nvCxnSpPr>
          <p:spPr>
            <a:xfrm flipH="1">
              <a:off x="3846" y="1990"/>
              <a:ext cx="1053" cy="25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513" name="Google Shape;1513;p43"/>
            <p:cNvCxnSpPr/>
            <p:nvPr/>
          </p:nvCxnSpPr>
          <p:spPr>
            <a:xfrm>
              <a:off x="3850" y="2311"/>
              <a:ext cx="1060" cy="24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1514" name="Google Shape;1514;p43"/>
            <p:cNvCxnSpPr/>
            <p:nvPr/>
          </p:nvCxnSpPr>
          <p:spPr>
            <a:xfrm flipH="1">
              <a:off x="3861" y="2614"/>
              <a:ext cx="1053" cy="238"/>
            </a:xfrm>
            <a:prstGeom prst="straightConnector1">
              <a:avLst/>
            </a:prstGeom>
            <a:noFill/>
            <a:ln w="1270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5" name="Google Shape;1515;p43"/>
            <p:cNvSpPr/>
            <p:nvPr/>
          </p:nvSpPr>
          <p:spPr>
            <a:xfrm>
              <a:off x="4961" y="2562"/>
              <a:ext cx="46" cy="114"/>
            </a:xfrm>
            <a:prstGeom prst="rightBrace">
              <a:avLst>
                <a:gd name="adj1" fmla="val 20390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16" name="Google Shape;1516;p43"/>
            <p:cNvSpPr txBox="1"/>
            <p:nvPr/>
          </p:nvSpPr>
          <p:spPr>
            <a:xfrm>
              <a:off x="4979" y="2370"/>
              <a:ext cx="666" cy="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 to </a:t>
              </a:r>
              <a:endParaRPr/>
            </a:p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transmit </a:t>
              </a:r>
              <a:endParaRPr/>
            </a:p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file</a:t>
              </a:r>
              <a:endParaRPr/>
            </a:p>
          </p:txBody>
        </p:sp>
        <p:cxnSp>
          <p:nvCxnSpPr>
            <p:cNvPr id="1517" name="Google Shape;1517;p43"/>
            <p:cNvCxnSpPr/>
            <p:nvPr/>
          </p:nvCxnSpPr>
          <p:spPr>
            <a:xfrm>
              <a:off x="3600" y="1698"/>
              <a:ext cx="245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8" name="Google Shape;1518;p43"/>
            <p:cNvSpPr txBox="1"/>
            <p:nvPr/>
          </p:nvSpPr>
          <p:spPr>
            <a:xfrm>
              <a:off x="2887" y="1518"/>
              <a:ext cx="816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initiate TCP</a:t>
              </a:r>
              <a:endParaRPr/>
            </a:p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connection</a:t>
              </a: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3684" y="1730"/>
              <a:ext cx="81" cy="505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20" name="Google Shape;1520;p43"/>
            <p:cNvSpPr txBox="1"/>
            <p:nvPr/>
          </p:nvSpPr>
          <p:spPr>
            <a:xfrm>
              <a:off x="3381" y="1863"/>
              <a:ext cx="369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RTT</a:t>
              </a:r>
              <a:endParaRPr/>
            </a:p>
          </p:txBody>
        </p:sp>
        <p:cxnSp>
          <p:nvCxnSpPr>
            <p:cNvPr id="1521" name="Google Shape;1521;p43"/>
            <p:cNvCxnSpPr/>
            <p:nvPr/>
          </p:nvCxnSpPr>
          <p:spPr>
            <a:xfrm>
              <a:off x="3631" y="2269"/>
              <a:ext cx="22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2" name="Google Shape;1522;p43"/>
            <p:cNvSpPr txBox="1"/>
            <p:nvPr/>
          </p:nvSpPr>
          <p:spPr>
            <a:xfrm>
              <a:off x="3157" y="2079"/>
              <a:ext cx="574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request</a:t>
              </a:r>
              <a:endParaRPr/>
            </a:p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file</a:t>
              </a: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3688" y="2304"/>
              <a:ext cx="81" cy="505"/>
            </a:xfrm>
            <a:prstGeom prst="leftBrace">
              <a:avLst>
                <a:gd name="adj1" fmla="val 52058"/>
                <a:gd name="adj2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24" name="Google Shape;1524;p43"/>
            <p:cNvSpPr txBox="1"/>
            <p:nvPr/>
          </p:nvSpPr>
          <p:spPr>
            <a:xfrm>
              <a:off x="3393" y="2445"/>
              <a:ext cx="369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6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RTT</a:t>
              </a:r>
              <a:endParaRPr/>
            </a:p>
          </p:txBody>
        </p:sp>
        <p:cxnSp>
          <p:nvCxnSpPr>
            <p:cNvPr id="1525" name="Google Shape;1525;p43"/>
            <p:cNvCxnSpPr/>
            <p:nvPr/>
          </p:nvCxnSpPr>
          <p:spPr>
            <a:xfrm rot="10800000">
              <a:off x="3638" y="2892"/>
              <a:ext cx="21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6" name="Google Shape;1526;p43"/>
            <p:cNvSpPr txBox="1"/>
            <p:nvPr/>
          </p:nvSpPr>
          <p:spPr>
            <a:xfrm>
              <a:off x="3295" y="2795"/>
              <a:ext cx="627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file</a:t>
              </a:r>
              <a:endParaRPr/>
            </a:p>
            <a:p>
              <a:pPr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received</a:t>
              </a:r>
              <a:endParaRPr/>
            </a:p>
          </p:txBody>
        </p:sp>
        <p:sp>
          <p:nvSpPr>
            <p:cNvPr id="1527" name="Google Shape;1527;p43"/>
            <p:cNvSpPr txBox="1"/>
            <p:nvPr/>
          </p:nvSpPr>
          <p:spPr>
            <a:xfrm>
              <a:off x="3704" y="3361"/>
              <a:ext cx="345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</a:t>
              </a:r>
              <a:endParaRPr/>
            </a:p>
          </p:txBody>
        </p:sp>
        <p:sp>
          <p:nvSpPr>
            <p:cNvPr id="1528" name="Google Shape;1528;p43"/>
            <p:cNvSpPr txBox="1"/>
            <p:nvPr/>
          </p:nvSpPr>
          <p:spPr>
            <a:xfrm>
              <a:off x="4761" y="3350"/>
              <a:ext cx="345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time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106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44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34" name="Google Shape;1534;p44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28</a:t>
            </a:fld>
            <a:endParaRPr/>
          </a:p>
        </p:txBody>
      </p:sp>
      <p:sp>
        <p:nvSpPr>
          <p:cNvPr id="1535" name="Google Shape;1535;p44"/>
          <p:cNvSpPr txBox="1">
            <a:spLocks noGrp="1"/>
          </p:cNvSpPr>
          <p:nvPr>
            <p:ph type="title"/>
          </p:nvPr>
        </p:nvSpPr>
        <p:spPr>
          <a:xfrm>
            <a:off x="1976437" y="173039"/>
            <a:ext cx="7772400" cy="83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2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Persistent HTTP</a:t>
            </a:r>
            <a:endParaRPr/>
          </a:p>
        </p:txBody>
      </p:sp>
      <p:sp>
        <p:nvSpPr>
          <p:cNvPr id="1536" name="Google Shape;1536;p44"/>
          <p:cNvSpPr txBox="1">
            <a:spLocks noGrp="1"/>
          </p:cNvSpPr>
          <p:nvPr>
            <p:ph type="body" idx="1"/>
          </p:nvPr>
        </p:nvSpPr>
        <p:spPr>
          <a:xfrm>
            <a:off x="1958976" y="1414463"/>
            <a:ext cx="3933825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Nonpersistent HTTP issues: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requires 2 RTTs per object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OS overhead for </a:t>
            </a:r>
            <a:r>
              <a:rPr lang="en-US" sz="20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TCP connection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browsers often open parallel TCP connections to fetch referenced objects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7" name="Google Shape;1537;p44"/>
          <p:cNvSpPr txBox="1">
            <a:spLocks noGrp="1"/>
          </p:cNvSpPr>
          <p:nvPr>
            <p:ph type="body" idx="2"/>
          </p:nvPr>
        </p:nvSpPr>
        <p:spPr>
          <a:xfrm>
            <a:off x="6005513" y="1438276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0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Persistent  HTTP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leaves connection open after sending response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subsequent HTTP messages  between same client/server sent over open connection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 sends requests as soon as it encounters a referenced object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little as one RTT for all the referenced objects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089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45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43" name="Google Shape;1543;p45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29</a:t>
            </a:fld>
            <a:endParaRPr/>
          </a:p>
        </p:txBody>
      </p:sp>
      <p:sp>
        <p:nvSpPr>
          <p:cNvPr id="1544" name="Google Shape;1544;p45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 message</a:t>
            </a:r>
            <a:endParaRPr/>
          </a:p>
        </p:txBody>
      </p:sp>
      <p:sp>
        <p:nvSpPr>
          <p:cNvPr id="1545" name="Google Shape;1545;p45"/>
          <p:cNvSpPr txBox="1">
            <a:spLocks noGrp="1"/>
          </p:cNvSpPr>
          <p:nvPr>
            <p:ph type="body" idx="1"/>
          </p:nvPr>
        </p:nvSpPr>
        <p:spPr>
          <a:xfrm>
            <a:off x="2057400" y="1600201"/>
            <a:ext cx="7772400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types of HTTP messages: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</a:t>
            </a: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response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 message: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ASCII (human-readable format)</a:t>
            </a:r>
            <a:endParaRPr/>
          </a:p>
        </p:txBody>
      </p:sp>
      <p:sp>
        <p:nvSpPr>
          <p:cNvPr id="1546" name="Google Shape;1546;p45"/>
          <p:cNvSpPr txBox="1"/>
          <p:nvPr/>
        </p:nvSpPr>
        <p:spPr>
          <a:xfrm>
            <a:off x="4448175" y="3444875"/>
            <a:ext cx="4908550" cy="2346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/somedir/page.html HTTP/1.1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Mozilla/4.0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Accept-language:fr </a:t>
            </a:r>
            <a:endParaRPr/>
          </a:p>
          <a:p>
            <a:pPr>
              <a:buClr>
                <a:schemeClr val="dk1"/>
              </a:buClr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(extra carriage return, line feed)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547" name="Google Shape;1547;p45"/>
          <p:cNvSpPr txBox="1"/>
          <p:nvPr/>
        </p:nvSpPr>
        <p:spPr>
          <a:xfrm>
            <a:off x="1722438" y="3103563"/>
            <a:ext cx="2270124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 line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(GET, POST,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 commands)</a:t>
            </a:r>
            <a:endParaRPr/>
          </a:p>
        </p:txBody>
      </p:sp>
      <p:cxnSp>
        <p:nvCxnSpPr>
          <p:cNvPr id="1548" name="Google Shape;1548;p45"/>
          <p:cNvCxnSpPr/>
          <p:nvPr/>
        </p:nvCxnSpPr>
        <p:spPr>
          <a:xfrm>
            <a:off x="3562350" y="3314701"/>
            <a:ext cx="923924" cy="25717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49" name="Google Shape;1549;p45"/>
          <p:cNvSpPr/>
          <p:nvPr/>
        </p:nvSpPr>
        <p:spPr>
          <a:xfrm>
            <a:off x="4467226" y="3752851"/>
            <a:ext cx="227013" cy="1311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600" y="779"/>
                </a:moveTo>
                <a:lnTo>
                  <a:pt x="0" y="0"/>
                </a:lnTo>
                <a:lnTo>
                  <a:pt x="0" y="119999"/>
                </a:lnTo>
                <a:lnTo>
                  <a:pt x="120000" y="119220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0" name="Google Shape;1550;p45"/>
          <p:cNvSpPr txBox="1"/>
          <p:nvPr/>
        </p:nvSpPr>
        <p:spPr>
          <a:xfrm>
            <a:off x="3462338" y="4256087"/>
            <a:ext cx="1011236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header</a:t>
            </a:r>
            <a:endParaRPr/>
          </a:p>
          <a:p>
            <a:pPr algn="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lines</a:t>
            </a:r>
            <a:endParaRPr/>
          </a:p>
        </p:txBody>
      </p:sp>
      <p:cxnSp>
        <p:nvCxnSpPr>
          <p:cNvPr id="1551" name="Google Shape;1551;p45"/>
          <p:cNvCxnSpPr/>
          <p:nvPr/>
        </p:nvCxnSpPr>
        <p:spPr>
          <a:xfrm rot="10800000" flipH="1">
            <a:off x="3686175" y="5324475"/>
            <a:ext cx="923924" cy="25717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52" name="Google Shape;1552;p45"/>
          <p:cNvSpPr txBox="1"/>
          <p:nvPr/>
        </p:nvSpPr>
        <p:spPr>
          <a:xfrm>
            <a:off x="1973263" y="5208588"/>
            <a:ext cx="2178049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Carriage return,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line feed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indicates end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message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2229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e-mail</a:t>
            </a:r>
          </a:p>
          <a:p>
            <a:r>
              <a:rPr lang="en-US" dirty="0" smtClean="0"/>
              <a:t>web</a:t>
            </a:r>
          </a:p>
          <a:p>
            <a:r>
              <a:rPr lang="en-US" dirty="0" smtClean="0"/>
              <a:t>instant messaging</a:t>
            </a:r>
          </a:p>
          <a:p>
            <a:r>
              <a:rPr lang="en-US" dirty="0" smtClean="0"/>
              <a:t>remote login</a:t>
            </a:r>
          </a:p>
          <a:p>
            <a:r>
              <a:rPr lang="en-US" dirty="0" smtClean="0"/>
              <a:t>P2P file sharing</a:t>
            </a:r>
          </a:p>
          <a:p>
            <a:r>
              <a:rPr lang="en-US" dirty="0" smtClean="0"/>
              <a:t>multi-user network games</a:t>
            </a:r>
          </a:p>
          <a:p>
            <a:r>
              <a:rPr lang="en-US" dirty="0" smtClean="0"/>
              <a:t>streaming stored video clips</a:t>
            </a:r>
          </a:p>
          <a:p>
            <a:r>
              <a:rPr lang="en-US" dirty="0" smtClean="0"/>
              <a:t>social networks</a:t>
            </a:r>
          </a:p>
          <a:p>
            <a:r>
              <a:rPr lang="en-US" dirty="0" smtClean="0"/>
              <a:t>voice over IP</a:t>
            </a:r>
          </a:p>
          <a:p>
            <a:r>
              <a:rPr lang="en-US" dirty="0" smtClean="0"/>
              <a:t>real-time video conferencing</a:t>
            </a:r>
          </a:p>
          <a:p>
            <a:r>
              <a:rPr lang="en-US" dirty="0" smtClean="0"/>
              <a:t>grid computing</a:t>
            </a:r>
          </a:p>
        </p:txBody>
      </p:sp>
      <p:pic>
        <p:nvPicPr>
          <p:cNvPr id="3074" name="Picture 2" descr="mage result for mobile ap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31" y="1967873"/>
            <a:ext cx="2434167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 result for web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781" y="2545446"/>
            <a:ext cx="3591339" cy="143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37798" y="2041177"/>
            <a:ext cx="15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Web Browsers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38091" y="1598541"/>
            <a:ext cx="1365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Mobile Apps</a:t>
            </a:r>
            <a:endParaRPr lang="en-US"/>
          </a:p>
        </p:txBody>
      </p:sp>
      <p:pic>
        <p:nvPicPr>
          <p:cNvPr id="3078" name="Picture 6" descr="mage result for vo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024" y="4086492"/>
            <a:ext cx="2512012" cy="17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ge result for i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932" y="3793498"/>
            <a:ext cx="2759764" cy="19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9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46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58" name="Google Shape;1558;p46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30</a:t>
            </a:fld>
            <a:endParaRPr/>
          </a:p>
        </p:txBody>
      </p:sp>
      <p:sp>
        <p:nvSpPr>
          <p:cNvPr id="1559" name="Google Shape;1559;p46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2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 message: general format</a:t>
            </a:r>
            <a:endParaRPr/>
          </a:p>
        </p:txBody>
      </p:sp>
      <p:pic>
        <p:nvPicPr>
          <p:cNvPr id="1560" name="Google Shape;1560;p46" descr="HTTPreques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4776" y="1649413"/>
            <a:ext cx="7512049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936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47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66" name="Google Shape;1566;p47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31</a:t>
            </a:fld>
            <a:endParaRPr/>
          </a:p>
        </p:txBody>
      </p:sp>
      <p:sp>
        <p:nvSpPr>
          <p:cNvPr id="1567" name="Google Shape;1567;p47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Uploading form input</a:t>
            </a:r>
            <a:endParaRPr/>
          </a:p>
        </p:txBody>
      </p:sp>
      <p:sp>
        <p:nvSpPr>
          <p:cNvPr id="1568" name="Google Shape;1568;p47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 method: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page often includes form input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is uploaded to server in entity body</a:t>
            </a:r>
            <a:endParaRPr/>
          </a:p>
        </p:txBody>
      </p:sp>
      <p:sp>
        <p:nvSpPr>
          <p:cNvPr id="1569" name="Google Shape;1569;p47"/>
          <p:cNvSpPr txBox="1">
            <a:spLocks noGrp="1"/>
          </p:cNvSpPr>
          <p:nvPr>
            <p:ph type="body" idx="2"/>
          </p:nvPr>
        </p:nvSpPr>
        <p:spPr>
          <a:xfrm>
            <a:off x="6019801" y="2393950"/>
            <a:ext cx="3809999" cy="2206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URL method: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Uses GET method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is uploaded in URL field of request line: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0" name="Google Shape;1570;p47"/>
          <p:cNvSpPr txBox="1"/>
          <p:nvPr/>
        </p:nvSpPr>
        <p:spPr>
          <a:xfrm>
            <a:off x="3557588" y="4822825"/>
            <a:ext cx="6889750" cy="39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006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48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76" name="Google Shape;1576;p48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32</a:t>
            </a:fld>
            <a:endParaRPr/>
          </a:p>
        </p:txBody>
      </p:sp>
      <p:sp>
        <p:nvSpPr>
          <p:cNvPr id="1577" name="Google Shape;1577;p48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 types</a:t>
            </a:r>
            <a:endParaRPr/>
          </a:p>
        </p:txBody>
      </p:sp>
      <p:sp>
        <p:nvSpPr>
          <p:cNvPr id="1578" name="Google Shape;1578;p48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HTTP/1.0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asks server to leave requested object out of response</a:t>
            </a:r>
            <a:endParaRPr/>
          </a:p>
        </p:txBody>
      </p:sp>
      <p:sp>
        <p:nvSpPr>
          <p:cNvPr id="1579" name="Google Shape;1579;p48"/>
          <p:cNvSpPr txBox="1">
            <a:spLocks noGrp="1"/>
          </p:cNvSpPr>
          <p:nvPr>
            <p:ph type="body" idx="2"/>
          </p:nvPr>
        </p:nvSpPr>
        <p:spPr>
          <a:xfrm>
            <a:off x="60198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HTTP/1.1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GET, POST, HEAD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PUT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uploads file in entity body to path specified in URL field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deletes file specified in the URL field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4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9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85" name="Google Shape;1585;p49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33</a:t>
            </a:fld>
            <a:endParaRPr/>
          </a:p>
        </p:txBody>
      </p:sp>
      <p:sp>
        <p:nvSpPr>
          <p:cNvPr id="1586" name="Google Shape;1586;p49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response message</a:t>
            </a:r>
            <a:endParaRPr/>
          </a:p>
        </p:txBody>
      </p:sp>
      <p:sp>
        <p:nvSpPr>
          <p:cNvPr id="1587" name="Google Shape;1587;p49"/>
          <p:cNvSpPr txBox="1"/>
          <p:nvPr/>
        </p:nvSpPr>
        <p:spPr>
          <a:xfrm>
            <a:off x="4705351" y="1987550"/>
            <a:ext cx="5822949" cy="283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 close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Thu, 06 Aug 1998 12:00:15 GMT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Apache/1.3.0 (Unix)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Mon, 22 Jun 1998 …...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6821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... </a:t>
            </a:r>
            <a:endParaRPr/>
          </a:p>
        </p:txBody>
      </p:sp>
      <p:sp>
        <p:nvSpPr>
          <p:cNvPr id="1588" name="Google Shape;1588;p49"/>
          <p:cNvSpPr txBox="1"/>
          <p:nvPr/>
        </p:nvSpPr>
        <p:spPr>
          <a:xfrm>
            <a:off x="2278063" y="1408113"/>
            <a:ext cx="1900237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status line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(protocol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status code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status phrase)</a:t>
            </a:r>
            <a:endParaRPr/>
          </a:p>
        </p:txBody>
      </p:sp>
      <p:cxnSp>
        <p:nvCxnSpPr>
          <p:cNvPr id="1589" name="Google Shape;1589;p49"/>
          <p:cNvCxnSpPr/>
          <p:nvPr/>
        </p:nvCxnSpPr>
        <p:spPr>
          <a:xfrm>
            <a:off x="3819525" y="1914526"/>
            <a:ext cx="923924" cy="25717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90" name="Google Shape;1590;p49"/>
          <p:cNvSpPr/>
          <p:nvPr/>
        </p:nvSpPr>
        <p:spPr>
          <a:xfrm>
            <a:off x="4619626" y="2349501"/>
            <a:ext cx="257175" cy="185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777" y="756"/>
                </a:moveTo>
                <a:lnTo>
                  <a:pt x="0" y="0"/>
                </a:lnTo>
                <a:lnTo>
                  <a:pt x="0" y="120000"/>
                </a:lnTo>
                <a:lnTo>
                  <a:pt x="120000" y="119747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1" name="Google Shape;1591;p49"/>
          <p:cNvSpPr txBox="1"/>
          <p:nvPr/>
        </p:nvSpPr>
        <p:spPr>
          <a:xfrm>
            <a:off x="3529013" y="3017838"/>
            <a:ext cx="1011236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header</a:t>
            </a:r>
            <a:endParaRPr/>
          </a:p>
          <a:p>
            <a:pPr algn="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lines</a:t>
            </a:r>
            <a:endParaRPr/>
          </a:p>
        </p:txBody>
      </p:sp>
      <p:cxnSp>
        <p:nvCxnSpPr>
          <p:cNvPr id="1592" name="Google Shape;1592;p49"/>
          <p:cNvCxnSpPr/>
          <p:nvPr/>
        </p:nvCxnSpPr>
        <p:spPr>
          <a:xfrm rot="10800000" flipH="1">
            <a:off x="3714750" y="4381500"/>
            <a:ext cx="923924" cy="257175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1593" name="Google Shape;1593;p49"/>
          <p:cNvSpPr txBox="1"/>
          <p:nvPr/>
        </p:nvSpPr>
        <p:spPr>
          <a:xfrm>
            <a:off x="2362201" y="4360862"/>
            <a:ext cx="1406525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data, e.g.,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requested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HTML 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9463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0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599" name="Google Shape;1599;p50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34</a:t>
            </a:fld>
            <a:endParaRPr/>
          </a:p>
        </p:txBody>
      </p:sp>
      <p:sp>
        <p:nvSpPr>
          <p:cNvPr id="1600" name="Google Shape;1600;p50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response status codes</a:t>
            </a:r>
            <a:endParaRPr/>
          </a:p>
        </p:txBody>
      </p:sp>
      <p:sp>
        <p:nvSpPr>
          <p:cNvPr id="1601" name="Google Shape;1601;p50"/>
          <p:cNvSpPr txBox="1">
            <a:spLocks noGrp="1"/>
          </p:cNvSpPr>
          <p:nvPr>
            <p:ph type="body" idx="1"/>
          </p:nvPr>
        </p:nvSpPr>
        <p:spPr>
          <a:xfrm>
            <a:off x="2057400" y="2314576"/>
            <a:ext cx="7934324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 succeeded, requested object later in this message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requested object moved, new location specified later in this message (Location:)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 message not understood by server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requested document not found on this server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/>
          </a:p>
        </p:txBody>
      </p:sp>
      <p:sp>
        <p:nvSpPr>
          <p:cNvPr id="1602" name="Google Shape;1602;p50"/>
          <p:cNvSpPr/>
          <p:nvPr/>
        </p:nvSpPr>
        <p:spPr>
          <a:xfrm>
            <a:off x="2047876" y="1323975"/>
            <a:ext cx="768667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first line in server-&gt;client response message.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dk1"/>
              </a:buClr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few sample codes: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761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1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608" name="Google Shape;1608;p51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35</a:t>
            </a:fld>
            <a:endParaRPr/>
          </a:p>
        </p:txBody>
      </p:sp>
      <p:sp>
        <p:nvSpPr>
          <p:cNvPr id="1609" name="Google Shape;1609;p51"/>
          <p:cNvSpPr txBox="1">
            <a:spLocks noGrp="1"/>
          </p:cNvSpPr>
          <p:nvPr>
            <p:ph type="title"/>
          </p:nvPr>
        </p:nvSpPr>
        <p:spPr>
          <a:xfrm>
            <a:off x="2057401" y="228600"/>
            <a:ext cx="84550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2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Trying out HTTP (client side) for yourself</a:t>
            </a:r>
            <a:endParaRPr/>
          </a:p>
        </p:txBody>
      </p:sp>
      <p:sp>
        <p:nvSpPr>
          <p:cNvPr id="1610" name="Google Shape;1610;p51"/>
          <p:cNvSpPr txBox="1">
            <a:spLocks noGrp="1"/>
          </p:cNvSpPr>
          <p:nvPr>
            <p:ph type="body" idx="1"/>
          </p:nvPr>
        </p:nvSpPr>
        <p:spPr>
          <a:xfrm>
            <a:off x="1914525" y="1590676"/>
            <a:ext cx="8096250" cy="466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Telnet to your favorite Web server:</a:t>
            </a:r>
            <a:endParaRPr/>
          </a:p>
          <a:p>
            <a:pPr lvl="2">
              <a:lnSpc>
                <a:spcPct val="100000"/>
              </a:lnSpc>
              <a:spcBef>
                <a:spcPts val="360"/>
              </a:spcBef>
              <a:buClr>
                <a:schemeClr val="dk1"/>
              </a:buClr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1" name="Google Shape;1611;p51"/>
          <p:cNvSpPr txBox="1"/>
          <p:nvPr/>
        </p:nvSpPr>
        <p:spPr>
          <a:xfrm>
            <a:off x="5505451" y="2155825"/>
            <a:ext cx="4727575" cy="11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Opens TCP connection to port 80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(default HTTP server port) at cis.poly.edu.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Anything typed in sent 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port 80 at cis.poly.edu</a:t>
            </a:r>
            <a:endParaRPr/>
          </a:p>
        </p:txBody>
      </p:sp>
      <p:sp>
        <p:nvSpPr>
          <p:cNvPr id="1612" name="Google Shape;1612;p51"/>
          <p:cNvSpPr txBox="1"/>
          <p:nvPr/>
        </p:nvSpPr>
        <p:spPr>
          <a:xfrm>
            <a:off x="2216151" y="2190751"/>
            <a:ext cx="3187699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telnet cis.poly.edu 80</a:t>
            </a:r>
            <a:endParaRPr/>
          </a:p>
        </p:txBody>
      </p:sp>
      <p:sp>
        <p:nvSpPr>
          <p:cNvPr id="1613" name="Google Shape;1613;p51"/>
          <p:cNvSpPr/>
          <p:nvPr/>
        </p:nvSpPr>
        <p:spPr>
          <a:xfrm>
            <a:off x="1885950" y="3600451"/>
            <a:ext cx="80962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Type in a GET HTTP request:</a:t>
            </a:r>
            <a:endParaRPr/>
          </a:p>
          <a:p>
            <a:pPr marL="1143000" lvl="2" indent="-228600">
              <a:spcBef>
                <a:spcPts val="360"/>
              </a:spcBef>
              <a:buClr>
                <a:schemeClr val="dk1"/>
              </a:buClr>
            </a:pP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4" name="Google Shape;1614;p51"/>
          <p:cNvSpPr txBox="1"/>
          <p:nvPr/>
        </p:nvSpPr>
        <p:spPr>
          <a:xfrm>
            <a:off x="2906713" y="4184650"/>
            <a:ext cx="2914649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FF0000"/>
              </a:buClr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GET /~ross/ HTTP/1.1</a:t>
            </a:r>
            <a:endParaRPr/>
          </a:p>
          <a:p>
            <a:pPr>
              <a:buClr>
                <a:srgbClr val="FF0000"/>
              </a:buClr>
            </a:pPr>
            <a:r>
              <a:rPr lang="en-US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Host: cis.poly.edu</a:t>
            </a:r>
            <a:endParaRPr/>
          </a:p>
        </p:txBody>
      </p:sp>
      <p:sp>
        <p:nvSpPr>
          <p:cNvPr id="1615" name="Google Shape;1615;p51"/>
          <p:cNvSpPr txBox="1"/>
          <p:nvPr/>
        </p:nvSpPr>
        <p:spPr>
          <a:xfrm>
            <a:off x="6372226" y="4098925"/>
            <a:ext cx="3306763" cy="11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typing this in (hit carriage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return twice), you send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minimal (but complete) 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request to HTTP server</a:t>
            </a:r>
            <a:endParaRPr/>
          </a:p>
        </p:txBody>
      </p:sp>
      <p:sp>
        <p:nvSpPr>
          <p:cNvPr id="1616" name="Google Shape;1616;p51"/>
          <p:cNvSpPr/>
          <p:nvPr/>
        </p:nvSpPr>
        <p:spPr>
          <a:xfrm>
            <a:off x="5553076" y="2162175"/>
            <a:ext cx="247649" cy="118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777" y="756"/>
                </a:moveTo>
                <a:lnTo>
                  <a:pt x="0" y="0"/>
                </a:lnTo>
                <a:lnTo>
                  <a:pt x="0" y="120000"/>
                </a:lnTo>
                <a:lnTo>
                  <a:pt x="120000" y="119747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7" name="Google Shape;1617;p51"/>
          <p:cNvSpPr/>
          <p:nvPr/>
        </p:nvSpPr>
        <p:spPr>
          <a:xfrm>
            <a:off x="6353176" y="4067175"/>
            <a:ext cx="257175" cy="119062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7777" y="756"/>
                </a:moveTo>
                <a:lnTo>
                  <a:pt x="0" y="0"/>
                </a:lnTo>
                <a:lnTo>
                  <a:pt x="0" y="120000"/>
                </a:lnTo>
                <a:lnTo>
                  <a:pt x="120000" y="119747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8" name="Google Shape;1618;p51"/>
          <p:cNvSpPr/>
          <p:nvPr/>
        </p:nvSpPr>
        <p:spPr>
          <a:xfrm>
            <a:off x="1885950" y="5429251"/>
            <a:ext cx="809625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dk1"/>
              </a:buClr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Look at response message sent by HTTP server!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4024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52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624" name="Google Shape;1624;p52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36</a:t>
            </a:fld>
            <a:endParaRPr/>
          </a:p>
        </p:txBody>
      </p:sp>
      <p:sp>
        <p:nvSpPr>
          <p:cNvPr id="1625" name="Google Shape;1625;p52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User-server state: cookies</a:t>
            </a:r>
            <a:endParaRPr/>
          </a:p>
        </p:txBody>
      </p:sp>
      <p:sp>
        <p:nvSpPr>
          <p:cNvPr id="1626" name="Google Shape;1626;p52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Many major Web sites use cookies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 components: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1) cookie header line of HTTP </a:t>
            </a:r>
            <a:r>
              <a:rPr lang="en-US" sz="20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response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message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2) cookie header line in HTTP </a:t>
            </a:r>
            <a:r>
              <a:rPr lang="en-US" sz="20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message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3) cookie file kept on user’s host, managed by user’s browser</a:t>
            </a:r>
            <a:endParaRPr/>
          </a:p>
          <a:p>
            <a:pPr marL="742950" lvl="1" indent="-285750">
              <a:spcBef>
                <a:spcPts val="400"/>
              </a:spcBef>
              <a:buClr>
                <a:schemeClr val="accent2"/>
              </a:buClr>
              <a:buNone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4) back-end database at Web site</a:t>
            </a:r>
            <a:endParaRPr/>
          </a:p>
        </p:txBody>
      </p:sp>
      <p:sp>
        <p:nvSpPr>
          <p:cNvPr id="1627" name="Google Shape;1627;p52"/>
          <p:cNvSpPr txBox="1">
            <a:spLocks noGrp="1"/>
          </p:cNvSpPr>
          <p:nvPr>
            <p:ph type="body" idx="2"/>
          </p:nvPr>
        </p:nvSpPr>
        <p:spPr>
          <a:xfrm>
            <a:off x="5949951" y="1392238"/>
            <a:ext cx="4059237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Susan always access Internet always from PC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visits specific e-commerce site for first time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initial HTTP requests arrives at site, site creates: 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unique ID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1800"/>
              <a:buFont typeface="Noto Sans Symbols"/>
              <a:buChar char="❖"/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entry in backend database for ID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83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53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633" name="Google Shape;1633;p53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37</a:t>
            </a:fld>
            <a:endParaRPr/>
          </a:p>
        </p:txBody>
      </p:sp>
      <p:sp>
        <p:nvSpPr>
          <p:cNvPr id="1634" name="Google Shape;1634;p53"/>
          <p:cNvSpPr txBox="1">
            <a:spLocks noGrp="1"/>
          </p:cNvSpPr>
          <p:nvPr>
            <p:ph type="title"/>
          </p:nvPr>
        </p:nvSpPr>
        <p:spPr>
          <a:xfrm>
            <a:off x="2044700" y="12858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2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Cookies: keeping “state” (cont.)</a:t>
            </a:r>
            <a:endParaRPr/>
          </a:p>
        </p:txBody>
      </p:sp>
      <p:sp>
        <p:nvSpPr>
          <p:cNvPr id="1635" name="Google Shape;1635;p53"/>
          <p:cNvSpPr txBox="1"/>
          <p:nvPr/>
        </p:nvSpPr>
        <p:spPr>
          <a:xfrm>
            <a:off x="2476500" y="1138237"/>
            <a:ext cx="98107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</p:txBody>
      </p:sp>
      <p:sp>
        <p:nvSpPr>
          <p:cNvPr id="1636" name="Google Shape;1636;p53"/>
          <p:cNvSpPr txBox="1"/>
          <p:nvPr/>
        </p:nvSpPr>
        <p:spPr>
          <a:xfrm>
            <a:off x="6918326" y="1282700"/>
            <a:ext cx="11048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grpSp>
        <p:nvGrpSpPr>
          <p:cNvPr id="1637" name="Google Shape;1637;p53"/>
          <p:cNvGrpSpPr/>
          <p:nvPr/>
        </p:nvGrpSpPr>
        <p:grpSpPr>
          <a:xfrm>
            <a:off x="3724275" y="4227513"/>
            <a:ext cx="3305174" cy="425449"/>
            <a:chOff x="1386" y="2662"/>
            <a:chExt cx="2081" cy="267"/>
          </a:xfrm>
        </p:grpSpPr>
        <p:cxnSp>
          <p:nvCxnSpPr>
            <p:cNvPr id="1638" name="Google Shape;1638;p53"/>
            <p:cNvCxnSpPr/>
            <p:nvPr/>
          </p:nvCxnSpPr>
          <p:spPr>
            <a:xfrm flipH="1">
              <a:off x="1386" y="2662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grpSp>
          <p:nvGrpSpPr>
            <p:cNvPr id="1639" name="Google Shape;1639;p53"/>
            <p:cNvGrpSpPr/>
            <p:nvPr/>
          </p:nvGrpSpPr>
          <p:grpSpPr>
            <a:xfrm>
              <a:off x="1553" y="2693"/>
              <a:ext cx="1743" cy="236"/>
              <a:chOff x="3268" y="2845"/>
              <a:chExt cx="1743" cy="236"/>
            </a:xfrm>
          </p:grpSpPr>
          <p:sp>
            <p:nvSpPr>
              <p:cNvPr id="1640" name="Google Shape;1640;p53"/>
              <p:cNvSpPr/>
              <p:nvPr/>
            </p:nvSpPr>
            <p:spPr>
              <a:xfrm>
                <a:off x="3281" y="2855"/>
                <a:ext cx="1691" cy="19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41" name="Google Shape;1641;p53"/>
              <p:cNvSpPr txBox="1"/>
              <p:nvPr/>
            </p:nvSpPr>
            <p:spPr>
              <a:xfrm>
                <a:off x="3268" y="2845"/>
                <a:ext cx="1743" cy="236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usual http response msg</a:t>
                </a:r>
                <a:endParaRPr/>
              </a:p>
            </p:txBody>
          </p:sp>
        </p:grpSp>
      </p:grpSp>
      <p:grpSp>
        <p:nvGrpSpPr>
          <p:cNvPr id="1642" name="Google Shape;1642;p53"/>
          <p:cNvGrpSpPr/>
          <p:nvPr/>
        </p:nvGrpSpPr>
        <p:grpSpPr>
          <a:xfrm>
            <a:off x="3733800" y="5722937"/>
            <a:ext cx="3305174" cy="407986"/>
            <a:chOff x="1392" y="3604"/>
            <a:chExt cx="2081" cy="256"/>
          </a:xfrm>
        </p:grpSpPr>
        <p:cxnSp>
          <p:nvCxnSpPr>
            <p:cNvPr id="1643" name="Google Shape;1643;p53"/>
            <p:cNvCxnSpPr/>
            <p:nvPr/>
          </p:nvCxnSpPr>
          <p:spPr>
            <a:xfrm flipH="1">
              <a:off x="1392" y="3604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grpSp>
          <p:nvGrpSpPr>
            <p:cNvPr id="1644" name="Google Shape;1644;p53"/>
            <p:cNvGrpSpPr/>
            <p:nvPr/>
          </p:nvGrpSpPr>
          <p:grpSpPr>
            <a:xfrm>
              <a:off x="1552" y="3624"/>
              <a:ext cx="1743" cy="236"/>
              <a:chOff x="3268" y="2845"/>
              <a:chExt cx="1743" cy="236"/>
            </a:xfrm>
          </p:grpSpPr>
          <p:sp>
            <p:nvSpPr>
              <p:cNvPr id="1645" name="Google Shape;1645;p53"/>
              <p:cNvSpPr/>
              <p:nvPr/>
            </p:nvSpPr>
            <p:spPr>
              <a:xfrm>
                <a:off x="3281" y="2855"/>
                <a:ext cx="1691" cy="19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46" name="Google Shape;1646;p53"/>
              <p:cNvSpPr txBox="1"/>
              <p:nvPr/>
            </p:nvSpPr>
            <p:spPr>
              <a:xfrm>
                <a:off x="3268" y="2845"/>
                <a:ext cx="1743" cy="236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usual http response msg</a:t>
                </a:r>
                <a:endParaRPr/>
              </a:p>
            </p:txBody>
          </p:sp>
        </p:grpSp>
      </p:grpSp>
      <p:sp>
        <p:nvSpPr>
          <p:cNvPr id="1647" name="Google Shape;1647;p53"/>
          <p:cNvSpPr txBox="1"/>
          <p:nvPr/>
        </p:nvSpPr>
        <p:spPr>
          <a:xfrm>
            <a:off x="2287587" y="2530475"/>
            <a:ext cx="1787524" cy="39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 file</a:t>
            </a:r>
            <a:endParaRPr/>
          </a:p>
        </p:txBody>
      </p:sp>
      <p:sp>
        <p:nvSpPr>
          <p:cNvPr id="1648" name="Google Shape;1648;p53"/>
          <p:cNvSpPr txBox="1"/>
          <p:nvPr/>
        </p:nvSpPr>
        <p:spPr>
          <a:xfrm>
            <a:off x="1582738" y="4303713"/>
            <a:ext cx="1808162" cy="36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week later:</a:t>
            </a:r>
            <a:endParaRPr/>
          </a:p>
        </p:txBody>
      </p:sp>
      <p:grpSp>
        <p:nvGrpSpPr>
          <p:cNvPr id="1649" name="Google Shape;1649;p53"/>
          <p:cNvGrpSpPr/>
          <p:nvPr/>
        </p:nvGrpSpPr>
        <p:grpSpPr>
          <a:xfrm>
            <a:off x="3733800" y="3589338"/>
            <a:ext cx="5638800" cy="1117596"/>
            <a:chOff x="1392" y="2261"/>
            <a:chExt cx="3552" cy="703"/>
          </a:xfrm>
        </p:grpSpPr>
        <p:cxnSp>
          <p:nvCxnSpPr>
            <p:cNvPr id="1650" name="Google Shape;1650;p53"/>
            <p:cNvCxnSpPr/>
            <p:nvPr/>
          </p:nvCxnSpPr>
          <p:spPr>
            <a:xfrm>
              <a:off x="1392" y="2356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651" name="Google Shape;1651;p53"/>
            <p:cNvSpPr txBox="1"/>
            <p:nvPr/>
          </p:nvSpPr>
          <p:spPr>
            <a:xfrm>
              <a:off x="1547" y="2261"/>
              <a:ext cx="1688" cy="3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usual http request msg</a:t>
              </a:r>
              <a:endParaRPr/>
            </a:p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cookie: 1678</a:t>
              </a:r>
              <a:endParaRPr/>
            </a:p>
          </p:txBody>
        </p:sp>
        <p:sp>
          <p:nvSpPr>
            <p:cNvPr id="1652" name="Google Shape;1652;p53"/>
            <p:cNvSpPr txBox="1"/>
            <p:nvPr/>
          </p:nvSpPr>
          <p:spPr>
            <a:xfrm>
              <a:off x="3500" y="2331"/>
              <a:ext cx="702" cy="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cookie-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specific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action</a:t>
              </a:r>
              <a:endParaRPr/>
            </a:p>
          </p:txBody>
        </p:sp>
        <p:cxnSp>
          <p:nvCxnSpPr>
            <p:cNvPr id="1653" name="Google Shape;1653;p53"/>
            <p:cNvCxnSpPr/>
            <p:nvPr/>
          </p:nvCxnSpPr>
          <p:spPr>
            <a:xfrm rot="10800000" flipH="1">
              <a:off x="4252" y="2367"/>
              <a:ext cx="692" cy="2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grpSp>
          <p:nvGrpSpPr>
            <p:cNvPr id="1654" name="Google Shape;1654;p53"/>
            <p:cNvGrpSpPr/>
            <p:nvPr/>
          </p:nvGrpSpPr>
          <p:grpSpPr>
            <a:xfrm>
              <a:off x="4306" y="2362"/>
              <a:ext cx="556" cy="230"/>
              <a:chOff x="4306" y="2272"/>
              <a:chExt cx="556" cy="230"/>
            </a:xfrm>
          </p:grpSpPr>
          <p:sp>
            <p:nvSpPr>
              <p:cNvPr id="1655" name="Google Shape;1655;p53"/>
              <p:cNvSpPr/>
              <p:nvPr/>
            </p:nvSpPr>
            <p:spPr>
              <a:xfrm>
                <a:off x="4409" y="2364"/>
                <a:ext cx="383" cy="9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56" name="Google Shape;1656;p53"/>
              <p:cNvSpPr txBox="1"/>
              <p:nvPr/>
            </p:nvSpPr>
            <p:spPr>
              <a:xfrm>
                <a:off x="4306" y="2272"/>
                <a:ext cx="556" cy="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access</a:t>
                </a:r>
                <a:endParaRPr/>
              </a:p>
            </p:txBody>
          </p:sp>
        </p:grpSp>
      </p:grpSp>
      <p:grpSp>
        <p:nvGrpSpPr>
          <p:cNvPr id="1657" name="Google Shape;1657;p53"/>
          <p:cNvGrpSpPr/>
          <p:nvPr/>
        </p:nvGrpSpPr>
        <p:grpSpPr>
          <a:xfrm>
            <a:off x="2279651" y="1804988"/>
            <a:ext cx="1436685" cy="771524"/>
            <a:chOff x="476" y="1047"/>
            <a:chExt cx="904" cy="485"/>
          </a:xfrm>
        </p:grpSpPr>
        <p:sp>
          <p:nvSpPr>
            <p:cNvPr id="1658" name="Google Shape;1658;p53"/>
            <p:cNvSpPr/>
            <p:nvPr/>
          </p:nvSpPr>
          <p:spPr>
            <a:xfrm>
              <a:off x="526" y="1047"/>
              <a:ext cx="854" cy="485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59" name="Google Shape;1659;p53"/>
            <p:cNvSpPr txBox="1"/>
            <p:nvPr/>
          </p:nvSpPr>
          <p:spPr>
            <a:xfrm>
              <a:off x="476" y="1134"/>
              <a:ext cx="727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1"/>
                </a:buClr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ebay 8734</a:t>
              </a:r>
              <a:endParaRPr/>
            </a:p>
          </p:txBody>
        </p:sp>
      </p:grpSp>
      <p:sp>
        <p:nvSpPr>
          <p:cNvPr id="1660" name="Google Shape;1660;p53"/>
          <p:cNvSpPr/>
          <p:nvPr/>
        </p:nvSpPr>
        <p:spPr>
          <a:xfrm>
            <a:off x="9480550" y="3343276"/>
            <a:ext cx="527050" cy="825499"/>
          </a:xfrm>
          <a:prstGeom prst="can">
            <a:avLst>
              <a:gd name="adj" fmla="val 39157"/>
            </a:avLst>
          </a:prstGeom>
          <a:solidFill>
            <a:srgbClr val="00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61" name="Google Shape;1661;p53"/>
          <p:cNvGrpSpPr/>
          <p:nvPr/>
        </p:nvGrpSpPr>
        <p:grpSpPr>
          <a:xfrm>
            <a:off x="3724275" y="2106613"/>
            <a:ext cx="5922963" cy="1296986"/>
            <a:chOff x="1385" y="1327"/>
            <a:chExt cx="3731" cy="816"/>
          </a:xfrm>
        </p:grpSpPr>
        <p:cxnSp>
          <p:nvCxnSpPr>
            <p:cNvPr id="1662" name="Google Shape;1662;p53"/>
            <p:cNvCxnSpPr/>
            <p:nvPr/>
          </p:nvCxnSpPr>
          <p:spPr>
            <a:xfrm>
              <a:off x="1385" y="1355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663" name="Google Shape;1663;p53"/>
            <p:cNvSpPr txBox="1"/>
            <p:nvPr/>
          </p:nvSpPr>
          <p:spPr>
            <a:xfrm>
              <a:off x="1553" y="1327"/>
              <a:ext cx="1688" cy="23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usual http request msg</a:t>
              </a:r>
              <a:endParaRPr/>
            </a:p>
          </p:txBody>
        </p:sp>
        <p:sp>
          <p:nvSpPr>
            <p:cNvPr id="1664" name="Google Shape;1664;p53"/>
            <p:cNvSpPr txBox="1"/>
            <p:nvPr/>
          </p:nvSpPr>
          <p:spPr>
            <a:xfrm>
              <a:off x="3270" y="1389"/>
              <a:ext cx="1227" cy="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Amazon server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creates ID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1678 for user</a:t>
              </a:r>
              <a:endParaRPr/>
            </a:p>
          </p:txBody>
        </p:sp>
        <p:grpSp>
          <p:nvGrpSpPr>
            <p:cNvPr id="1665" name="Google Shape;1665;p53"/>
            <p:cNvGrpSpPr/>
            <p:nvPr/>
          </p:nvGrpSpPr>
          <p:grpSpPr>
            <a:xfrm>
              <a:off x="4377" y="1729"/>
              <a:ext cx="739" cy="414"/>
              <a:chOff x="4377" y="1639"/>
              <a:chExt cx="739" cy="414"/>
            </a:xfrm>
          </p:grpSpPr>
          <p:cxnSp>
            <p:nvCxnSpPr>
              <p:cNvPr id="1666" name="Google Shape;1666;p53"/>
              <p:cNvCxnSpPr/>
              <p:nvPr/>
            </p:nvCxnSpPr>
            <p:spPr>
              <a:xfrm>
                <a:off x="4377" y="1639"/>
                <a:ext cx="658" cy="4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lg" len="lg"/>
              </a:ln>
            </p:spPr>
          </p:cxnSp>
          <p:sp>
            <p:nvSpPr>
              <p:cNvPr id="1667" name="Google Shape;1667;p53"/>
              <p:cNvSpPr/>
              <p:nvPr/>
            </p:nvSpPr>
            <p:spPr>
              <a:xfrm>
                <a:off x="4470" y="1729"/>
                <a:ext cx="601" cy="242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68" name="Google Shape;1668;p53"/>
              <p:cNvSpPr txBox="1"/>
              <p:nvPr/>
            </p:nvSpPr>
            <p:spPr>
              <a:xfrm>
                <a:off x="4381" y="1702"/>
                <a:ext cx="735" cy="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lnSpc>
                    <a:spcPct val="75000"/>
                  </a:lnSpc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create</a:t>
                </a:r>
                <a:endParaRPr/>
              </a:p>
              <a:p>
                <a:pPr>
                  <a:lnSpc>
                    <a:spcPct val="75000"/>
                  </a:lnSpc>
                  <a:buClr>
                    <a:schemeClr val="dk1"/>
                  </a:buClr>
                </a:pPr>
                <a:r>
                  <a:rPr lang="en-US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    entry</a:t>
                </a:r>
                <a:endParaRPr/>
              </a:p>
            </p:txBody>
          </p:sp>
        </p:grpSp>
      </p:grpSp>
      <p:grpSp>
        <p:nvGrpSpPr>
          <p:cNvPr id="1669" name="Google Shape;1669;p53"/>
          <p:cNvGrpSpPr/>
          <p:nvPr/>
        </p:nvGrpSpPr>
        <p:grpSpPr>
          <a:xfrm>
            <a:off x="2252663" y="2598738"/>
            <a:ext cx="4803774" cy="1085846"/>
            <a:chOff x="459" y="1637"/>
            <a:chExt cx="3026" cy="683"/>
          </a:xfrm>
        </p:grpSpPr>
        <p:cxnSp>
          <p:nvCxnSpPr>
            <p:cNvPr id="1670" name="Google Shape;1670;p53"/>
            <p:cNvCxnSpPr/>
            <p:nvPr/>
          </p:nvCxnSpPr>
          <p:spPr>
            <a:xfrm flipH="1">
              <a:off x="1404" y="1637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671" name="Google Shape;1671;p53"/>
            <p:cNvSpPr txBox="1"/>
            <p:nvPr/>
          </p:nvSpPr>
          <p:spPr>
            <a:xfrm>
              <a:off x="1552" y="1650"/>
              <a:ext cx="1664" cy="3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usual http response </a:t>
              </a:r>
              <a:endParaRPr/>
            </a:p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Set-cookie: 1678 </a:t>
              </a:r>
              <a:endParaRPr/>
            </a:p>
          </p:txBody>
        </p:sp>
        <p:grpSp>
          <p:nvGrpSpPr>
            <p:cNvPr id="1672" name="Google Shape;1672;p53"/>
            <p:cNvGrpSpPr/>
            <p:nvPr/>
          </p:nvGrpSpPr>
          <p:grpSpPr>
            <a:xfrm>
              <a:off x="459" y="1835"/>
              <a:ext cx="1003" cy="485"/>
              <a:chOff x="684" y="1745"/>
              <a:chExt cx="1003" cy="485"/>
            </a:xfrm>
          </p:grpSpPr>
          <p:sp>
            <p:nvSpPr>
              <p:cNvPr id="1673" name="Google Shape;1673;p53"/>
              <p:cNvSpPr/>
              <p:nvPr/>
            </p:nvSpPr>
            <p:spPr>
              <a:xfrm>
                <a:off x="734" y="1745"/>
                <a:ext cx="828" cy="485"/>
              </a:xfrm>
              <a:prstGeom prst="can">
                <a:avLst>
                  <a:gd name="adj" fmla="val 25000"/>
                </a:avLst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674" name="Google Shape;1674;p53"/>
              <p:cNvSpPr txBox="1"/>
              <p:nvPr/>
            </p:nvSpPr>
            <p:spPr>
              <a:xfrm>
                <a:off x="684" y="1832"/>
                <a:ext cx="1003" cy="3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>
                  <a:buClr>
                    <a:schemeClr val="lt1"/>
                  </a:buClr>
                </a:pPr>
                <a:r>
                  <a:rPr lang="en-US" sz="16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ebay 8734</a:t>
                </a:r>
                <a:endParaRPr/>
              </a:p>
              <a:p>
                <a:pPr>
                  <a:buClr>
                    <a:schemeClr val="lt1"/>
                  </a:buClr>
                </a:pPr>
                <a:r>
                  <a:rPr lang="en-US" sz="16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amazon 1678</a:t>
                </a:r>
                <a:endParaRPr/>
              </a:p>
            </p:txBody>
          </p:sp>
        </p:grpSp>
      </p:grpSp>
      <p:grpSp>
        <p:nvGrpSpPr>
          <p:cNvPr id="1675" name="Google Shape;1675;p53"/>
          <p:cNvGrpSpPr/>
          <p:nvPr/>
        </p:nvGrpSpPr>
        <p:grpSpPr>
          <a:xfrm>
            <a:off x="3705225" y="4192588"/>
            <a:ext cx="5707063" cy="1990722"/>
            <a:chOff x="1373" y="2641"/>
            <a:chExt cx="3595" cy="1253"/>
          </a:xfrm>
        </p:grpSpPr>
        <p:cxnSp>
          <p:nvCxnSpPr>
            <p:cNvPr id="1676" name="Google Shape;1676;p53"/>
            <p:cNvCxnSpPr/>
            <p:nvPr/>
          </p:nvCxnSpPr>
          <p:spPr>
            <a:xfrm>
              <a:off x="1373" y="3293"/>
              <a:ext cx="2081" cy="23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677" name="Google Shape;1677;p53"/>
            <p:cNvSpPr txBox="1"/>
            <p:nvPr/>
          </p:nvSpPr>
          <p:spPr>
            <a:xfrm>
              <a:off x="1560" y="3170"/>
              <a:ext cx="1688" cy="35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usual http request msg</a:t>
              </a:r>
              <a:endParaRPr/>
            </a:p>
            <a:p>
              <a:pPr algn="ctr">
                <a:lnSpc>
                  <a:spcPct val="80000"/>
                </a:lnSpc>
                <a:buClr>
                  <a:schemeClr val="dk1"/>
                </a:buClr>
              </a:pPr>
              <a:r>
                <a:rPr lang="en-US" sz="20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cookie: 1678</a:t>
              </a:r>
              <a:endParaRPr/>
            </a:p>
          </p:txBody>
        </p:sp>
        <p:sp>
          <p:nvSpPr>
            <p:cNvPr id="1678" name="Google Shape;1678;p53"/>
            <p:cNvSpPr txBox="1"/>
            <p:nvPr/>
          </p:nvSpPr>
          <p:spPr>
            <a:xfrm>
              <a:off x="3493" y="3261"/>
              <a:ext cx="777" cy="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cookie-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spectific</a:t>
              </a:r>
              <a:endParaRPr/>
            </a:p>
            <a:p>
              <a:pPr algn="ctr">
                <a:buClr>
                  <a:schemeClr val="accent2"/>
                </a:buClr>
              </a:pPr>
              <a:r>
                <a:rPr lang="en-US" sz="2000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action</a:t>
              </a:r>
              <a:endParaRPr/>
            </a:p>
          </p:txBody>
        </p:sp>
        <p:cxnSp>
          <p:nvCxnSpPr>
            <p:cNvPr id="1679" name="Google Shape;1679;p53"/>
            <p:cNvCxnSpPr/>
            <p:nvPr/>
          </p:nvCxnSpPr>
          <p:spPr>
            <a:xfrm rot="10800000" flipH="1">
              <a:off x="4181" y="2641"/>
              <a:ext cx="787" cy="86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sp>
          <p:nvSpPr>
            <p:cNvPr id="1680" name="Google Shape;1680;p53"/>
            <p:cNvSpPr txBox="1"/>
            <p:nvPr/>
          </p:nvSpPr>
          <p:spPr>
            <a:xfrm>
              <a:off x="4286" y="2938"/>
              <a:ext cx="556" cy="2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access</a:t>
              </a:r>
              <a:endParaRPr/>
            </a:p>
          </p:txBody>
        </p:sp>
      </p:grpSp>
      <p:grpSp>
        <p:nvGrpSpPr>
          <p:cNvPr id="1681" name="Google Shape;1681;p53"/>
          <p:cNvGrpSpPr/>
          <p:nvPr/>
        </p:nvGrpSpPr>
        <p:grpSpPr>
          <a:xfrm>
            <a:off x="2266951" y="4799012"/>
            <a:ext cx="1593849" cy="771524"/>
            <a:chOff x="684" y="1745"/>
            <a:chExt cx="1003" cy="485"/>
          </a:xfrm>
        </p:grpSpPr>
        <p:sp>
          <p:nvSpPr>
            <p:cNvPr id="1682" name="Google Shape;1682;p53"/>
            <p:cNvSpPr/>
            <p:nvPr/>
          </p:nvSpPr>
          <p:spPr>
            <a:xfrm>
              <a:off x="734" y="1745"/>
              <a:ext cx="828" cy="485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83" name="Google Shape;1683;p53"/>
            <p:cNvSpPr txBox="1"/>
            <p:nvPr/>
          </p:nvSpPr>
          <p:spPr>
            <a:xfrm>
              <a:off x="684" y="1832"/>
              <a:ext cx="1003" cy="3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1"/>
                </a:buClr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ebay 8734</a:t>
              </a:r>
              <a:endParaRPr/>
            </a:p>
            <a:p>
              <a:pPr>
                <a:buClr>
                  <a:schemeClr val="lt1"/>
                </a:buClr>
              </a:pPr>
              <a:r>
                <a:rPr lang="en-US" sz="16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amazon 1678</a:t>
              </a:r>
              <a:endParaRPr/>
            </a:p>
          </p:txBody>
        </p:sp>
      </p:grpSp>
      <p:sp>
        <p:nvSpPr>
          <p:cNvPr id="1684" name="Google Shape;1684;p53"/>
          <p:cNvSpPr txBox="1"/>
          <p:nvPr/>
        </p:nvSpPr>
        <p:spPr>
          <a:xfrm>
            <a:off x="9355138" y="4248150"/>
            <a:ext cx="1150936" cy="641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backend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database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20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54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690" name="Google Shape;1690;p54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38</a:t>
            </a:fld>
            <a:endParaRPr/>
          </a:p>
        </p:txBody>
      </p:sp>
      <p:sp>
        <p:nvSpPr>
          <p:cNvPr id="1691" name="Google Shape;1691;p54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 (continued)</a:t>
            </a:r>
            <a:endParaRPr/>
          </a:p>
        </p:txBody>
      </p:sp>
      <p:sp>
        <p:nvSpPr>
          <p:cNvPr id="1692" name="Google Shape;1692;p54"/>
          <p:cNvSpPr txBox="1">
            <a:spLocks noGrp="1"/>
          </p:cNvSpPr>
          <p:nvPr>
            <p:ph type="body" idx="1"/>
          </p:nvPr>
        </p:nvSpPr>
        <p:spPr>
          <a:xfrm>
            <a:off x="2057401" y="1477962"/>
            <a:ext cx="3809999" cy="264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cookies can bring: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authorization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carts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recommendations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session state (Web e-mail)</a:t>
            </a:r>
            <a:endParaRPr/>
          </a:p>
        </p:txBody>
      </p:sp>
      <p:sp>
        <p:nvSpPr>
          <p:cNvPr id="1693" name="Google Shape;1693;p54"/>
          <p:cNvSpPr/>
          <p:nvPr/>
        </p:nvSpPr>
        <p:spPr>
          <a:xfrm>
            <a:off x="6435726" y="1411287"/>
            <a:ext cx="3809999" cy="2233612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 and privacy: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 permit sites to learn a lot about you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may supply name and e-mail to sites</a:t>
            </a:r>
            <a:endParaRPr/>
          </a:p>
        </p:txBody>
      </p:sp>
      <p:sp>
        <p:nvSpPr>
          <p:cNvPr id="1694" name="Google Shape;1694;p54"/>
          <p:cNvSpPr txBox="1"/>
          <p:nvPr/>
        </p:nvSpPr>
        <p:spPr>
          <a:xfrm>
            <a:off x="8845551" y="1177925"/>
            <a:ext cx="798513" cy="3968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aside</a:t>
            </a:r>
            <a:endParaRPr/>
          </a:p>
        </p:txBody>
      </p:sp>
      <p:sp>
        <p:nvSpPr>
          <p:cNvPr id="1695" name="Google Shape;1695;p54"/>
          <p:cNvSpPr/>
          <p:nvPr/>
        </p:nvSpPr>
        <p:spPr>
          <a:xfrm>
            <a:off x="1935163" y="4090987"/>
            <a:ext cx="5702299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keep “state”: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protocol endpoints: maintain state at sender/receiver over multiple transactions</a:t>
            </a:r>
            <a:endParaRPr/>
          </a:p>
          <a:p>
            <a:pPr marL="342900" indent="-342900"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cookies: http messages carry state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047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55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701" name="Google Shape;1701;p55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39</a:t>
            </a:fld>
            <a:endParaRPr/>
          </a:p>
        </p:txBody>
      </p:sp>
      <p:sp>
        <p:nvSpPr>
          <p:cNvPr id="1702" name="Google Shape;1702;p55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caches (proxy server)</a:t>
            </a:r>
            <a:endParaRPr/>
          </a:p>
        </p:txBody>
      </p:sp>
      <p:sp>
        <p:nvSpPr>
          <p:cNvPr id="1703" name="Google Shape;1703;p55"/>
          <p:cNvSpPr txBox="1">
            <a:spLocks noGrp="1"/>
          </p:cNvSpPr>
          <p:nvPr>
            <p:ph type="body" idx="1"/>
          </p:nvPr>
        </p:nvSpPr>
        <p:spPr>
          <a:xfrm>
            <a:off x="1803401" y="1957388"/>
            <a:ext cx="3767137" cy="376237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sets browser: Web accesses via  cache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browser sends all HTTP requests to cache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in cache: cache returns object 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else cache requests object from origin server, then returns object to client</a:t>
            </a:r>
            <a:endParaRPr/>
          </a:p>
        </p:txBody>
      </p:sp>
      <p:sp>
        <p:nvSpPr>
          <p:cNvPr id="1704" name="Google Shape;1704;p55"/>
          <p:cNvSpPr/>
          <p:nvPr/>
        </p:nvSpPr>
        <p:spPr>
          <a:xfrm>
            <a:off x="1917701" y="1265237"/>
            <a:ext cx="8750299" cy="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rgbClr val="FF0000"/>
              </a:buClr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Goal: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satisfy client request without involving origin server</a:t>
            </a:r>
            <a:endParaRPr/>
          </a:p>
        </p:txBody>
      </p:sp>
      <p:pic>
        <p:nvPicPr>
          <p:cNvPr id="1705" name="Google Shape;170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700" y="2955926"/>
            <a:ext cx="515938" cy="41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55"/>
          <p:cNvSpPr txBox="1"/>
          <p:nvPr/>
        </p:nvSpPr>
        <p:spPr>
          <a:xfrm>
            <a:off x="5667375" y="3368676"/>
            <a:ext cx="714374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</p:txBody>
      </p:sp>
      <p:pic>
        <p:nvPicPr>
          <p:cNvPr id="1707" name="Google Shape;170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2787" y="4826001"/>
            <a:ext cx="515936" cy="4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55"/>
          <p:cNvSpPr txBox="1"/>
          <p:nvPr/>
        </p:nvSpPr>
        <p:spPr>
          <a:xfrm>
            <a:off x="7548563" y="2774950"/>
            <a:ext cx="955675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Proxy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grpSp>
        <p:nvGrpSpPr>
          <p:cNvPr id="1709" name="Google Shape;1709;p55"/>
          <p:cNvGrpSpPr/>
          <p:nvPr/>
        </p:nvGrpSpPr>
        <p:grpSpPr>
          <a:xfrm>
            <a:off x="7773990" y="3556000"/>
            <a:ext cx="346075" cy="745377"/>
            <a:chOff x="4179" y="782"/>
            <a:chExt cx="150" cy="307"/>
          </a:xfrm>
        </p:grpSpPr>
        <p:sp>
          <p:nvSpPr>
            <p:cNvPr id="1710" name="Google Shape;1710;p55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14" name="Google Shape;1714;p5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5" name="Google Shape;1715;p5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6" name="Google Shape;1716;p55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718" name="Google Shape;1718;p55"/>
          <p:cNvSpPr txBox="1"/>
          <p:nvPr/>
        </p:nvSpPr>
        <p:spPr>
          <a:xfrm>
            <a:off x="5822950" y="5284788"/>
            <a:ext cx="714374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</p:txBody>
      </p:sp>
      <p:grpSp>
        <p:nvGrpSpPr>
          <p:cNvPr id="1719" name="Google Shape;1719;p55"/>
          <p:cNvGrpSpPr/>
          <p:nvPr/>
        </p:nvGrpSpPr>
        <p:grpSpPr>
          <a:xfrm>
            <a:off x="6100269" y="3865352"/>
            <a:ext cx="1583230" cy="1010072"/>
            <a:chOff x="2882" y="2434"/>
            <a:chExt cx="997" cy="636"/>
          </a:xfrm>
        </p:grpSpPr>
        <p:cxnSp>
          <p:nvCxnSpPr>
            <p:cNvPr id="1720" name="Google Shape;1720;p55"/>
            <p:cNvCxnSpPr/>
            <p:nvPr/>
          </p:nvCxnSpPr>
          <p:spPr>
            <a:xfrm rot="10800000" flipH="1">
              <a:off x="2997" y="2580"/>
              <a:ext cx="882" cy="479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721" name="Google Shape;1721;p55"/>
            <p:cNvSpPr txBox="1"/>
            <p:nvPr/>
          </p:nvSpPr>
          <p:spPr>
            <a:xfrm rot="-1692639">
              <a:off x="2876" y="2646"/>
              <a:ext cx="950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request</a:t>
              </a:r>
              <a:endParaRPr/>
            </a:p>
          </p:txBody>
        </p:sp>
      </p:grpSp>
      <p:grpSp>
        <p:nvGrpSpPr>
          <p:cNvPr id="1722" name="Google Shape;1722;p55"/>
          <p:cNvGrpSpPr/>
          <p:nvPr/>
        </p:nvGrpSpPr>
        <p:grpSpPr>
          <a:xfrm>
            <a:off x="6318305" y="4148298"/>
            <a:ext cx="1582630" cy="1080771"/>
            <a:chOff x="3020" y="2613"/>
            <a:chExt cx="996" cy="680"/>
          </a:xfrm>
        </p:grpSpPr>
        <p:cxnSp>
          <p:nvCxnSpPr>
            <p:cNvPr id="1723" name="Google Shape;1723;p55"/>
            <p:cNvCxnSpPr/>
            <p:nvPr/>
          </p:nvCxnSpPr>
          <p:spPr>
            <a:xfrm flipH="1">
              <a:off x="3029" y="2635"/>
              <a:ext cx="884" cy="49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sp>
          <p:nvSpPr>
            <p:cNvPr id="1724" name="Google Shape;1724;p55"/>
            <p:cNvSpPr txBox="1"/>
            <p:nvPr/>
          </p:nvSpPr>
          <p:spPr>
            <a:xfrm rot="-1737783">
              <a:off x="3007" y="2847"/>
              <a:ext cx="1021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response</a:t>
              </a:r>
              <a:endParaRPr/>
            </a:p>
          </p:txBody>
        </p:sp>
      </p:grpSp>
      <p:grpSp>
        <p:nvGrpSpPr>
          <p:cNvPr id="1725" name="Google Shape;1725;p55"/>
          <p:cNvGrpSpPr/>
          <p:nvPr/>
        </p:nvGrpSpPr>
        <p:grpSpPr>
          <a:xfrm>
            <a:off x="9613902" y="2792413"/>
            <a:ext cx="346075" cy="745377"/>
            <a:chOff x="4179" y="782"/>
            <a:chExt cx="150" cy="307"/>
          </a:xfrm>
        </p:grpSpPr>
        <p:sp>
          <p:nvSpPr>
            <p:cNvPr id="1726" name="Google Shape;1726;p55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30" name="Google Shape;1730;p5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31" name="Google Shape;1731;p5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32" name="Google Shape;1732;p55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34" name="Google Shape;1734;p55"/>
          <p:cNvGrpSpPr/>
          <p:nvPr/>
        </p:nvGrpSpPr>
        <p:grpSpPr>
          <a:xfrm>
            <a:off x="9698040" y="4670425"/>
            <a:ext cx="346075" cy="745377"/>
            <a:chOff x="4179" y="782"/>
            <a:chExt cx="150" cy="307"/>
          </a:xfrm>
        </p:grpSpPr>
        <p:sp>
          <p:nvSpPr>
            <p:cNvPr id="1735" name="Google Shape;1735;p55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39" name="Google Shape;1739;p55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40" name="Google Shape;1740;p55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41" name="Google Shape;1741;p55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43" name="Google Shape;1743;p55"/>
          <p:cNvGrpSpPr/>
          <p:nvPr/>
        </p:nvGrpSpPr>
        <p:grpSpPr>
          <a:xfrm>
            <a:off x="6289676" y="2894924"/>
            <a:ext cx="3251199" cy="976989"/>
            <a:chOff x="3002" y="1823"/>
            <a:chExt cx="2047" cy="615"/>
          </a:xfrm>
        </p:grpSpPr>
        <p:sp>
          <p:nvSpPr>
            <p:cNvPr id="1744" name="Google Shape;1744;p55"/>
            <p:cNvSpPr/>
            <p:nvPr/>
          </p:nvSpPr>
          <p:spPr>
            <a:xfrm>
              <a:off x="3002" y="1979"/>
              <a:ext cx="2047" cy="45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21"/>
                  </a:moveTo>
                  <a:lnTo>
                    <a:pt x="59238" y="120000"/>
                  </a:lnTo>
                  <a:lnTo>
                    <a:pt x="120000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45" name="Google Shape;1745;p55"/>
            <p:cNvSpPr txBox="1"/>
            <p:nvPr/>
          </p:nvSpPr>
          <p:spPr>
            <a:xfrm rot="1422049">
              <a:off x="3064" y="2005"/>
              <a:ext cx="951" cy="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request</a:t>
              </a:r>
              <a:endParaRPr/>
            </a:p>
          </p:txBody>
        </p:sp>
        <p:sp>
          <p:nvSpPr>
            <p:cNvPr id="1746" name="Google Shape;1746;p55"/>
            <p:cNvSpPr txBox="1"/>
            <p:nvPr/>
          </p:nvSpPr>
          <p:spPr>
            <a:xfrm rot="-1419968">
              <a:off x="4094" y="2015"/>
              <a:ext cx="950" cy="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request</a:t>
              </a:r>
              <a:endParaRPr/>
            </a:p>
          </p:txBody>
        </p:sp>
      </p:grpSp>
      <p:sp>
        <p:nvSpPr>
          <p:cNvPr id="1747" name="Google Shape;1747;p55"/>
          <p:cNvSpPr txBox="1"/>
          <p:nvPr/>
        </p:nvSpPr>
        <p:spPr>
          <a:xfrm>
            <a:off x="9409114" y="5465762"/>
            <a:ext cx="80009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 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sp>
        <p:nvSpPr>
          <p:cNvPr id="1748" name="Google Shape;1748;p55"/>
          <p:cNvSpPr txBox="1"/>
          <p:nvPr/>
        </p:nvSpPr>
        <p:spPr>
          <a:xfrm>
            <a:off x="9340851" y="1993900"/>
            <a:ext cx="80009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 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sp>
        <p:nvSpPr>
          <p:cNvPr id="1749" name="Google Shape;1749;p55"/>
          <p:cNvSpPr/>
          <p:nvPr/>
        </p:nvSpPr>
        <p:spPr>
          <a:xfrm>
            <a:off x="8470901" y="4349750"/>
            <a:ext cx="406399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50" name="Google Shape;175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21863" y="2632076"/>
            <a:ext cx="527050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1" name="Google Shape;1751;p55"/>
          <p:cNvGrpSpPr/>
          <p:nvPr/>
        </p:nvGrpSpPr>
        <p:grpSpPr>
          <a:xfrm>
            <a:off x="5516563" y="2678114"/>
            <a:ext cx="4187087" cy="1814511"/>
            <a:chOff x="2514" y="1687"/>
            <a:chExt cx="2637" cy="1142"/>
          </a:xfrm>
        </p:grpSpPr>
        <p:sp>
          <p:nvSpPr>
            <p:cNvPr id="1752" name="Google Shape;1752;p55"/>
            <p:cNvSpPr/>
            <p:nvPr/>
          </p:nvSpPr>
          <p:spPr>
            <a:xfrm>
              <a:off x="2985" y="2026"/>
              <a:ext cx="2118" cy="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57763" y="120000"/>
                  </a:lnTo>
                  <a:lnTo>
                    <a:pt x="0" y="2016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53" name="Google Shape;1753;p55"/>
            <p:cNvSpPr txBox="1"/>
            <p:nvPr/>
          </p:nvSpPr>
          <p:spPr>
            <a:xfrm rot="1411598">
              <a:off x="2901" y="2243"/>
              <a:ext cx="1021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response</a:t>
              </a:r>
              <a:endParaRPr/>
            </a:p>
          </p:txBody>
        </p:sp>
        <p:sp>
          <p:nvSpPr>
            <p:cNvPr id="1754" name="Google Shape;1754;p55"/>
            <p:cNvSpPr txBox="1"/>
            <p:nvPr/>
          </p:nvSpPr>
          <p:spPr>
            <a:xfrm rot="-1415789">
              <a:off x="4131" y="2231"/>
              <a:ext cx="1020" cy="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rgbClr val="FF0000"/>
                </a:buClr>
              </a:pPr>
              <a:r>
                <a:rPr lang="en-US" sz="1600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response</a:t>
              </a:r>
              <a:endParaRPr/>
            </a:p>
          </p:txBody>
        </p:sp>
        <p:pic>
          <p:nvPicPr>
            <p:cNvPr id="1755" name="Google Shape;1755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79" y="2556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14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7" name="Google Shape;1757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4187" y="4613276"/>
            <a:ext cx="527050" cy="433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32068"/>
            <a:ext cx="50457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Client/Server Model</a:t>
            </a:r>
          </a:p>
          <a:p>
            <a:endParaRPr lang="en-US" sz="2400" dirty="0"/>
          </a:p>
          <a:p>
            <a:r>
              <a:rPr lang="en-US" sz="2400" dirty="0" smtClean="0"/>
              <a:t>Dynamic, mobile clients communicate with relatively static, centralized servers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15661" y="1632068"/>
            <a:ext cx="4689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Peer-to-Peer (P2P) Model</a:t>
            </a:r>
          </a:p>
          <a:p>
            <a:endParaRPr lang="en-US" sz="2400" dirty="0"/>
          </a:p>
          <a:p>
            <a:r>
              <a:rPr lang="en-US" sz="2400" dirty="0" smtClean="0"/>
              <a:t>Dynamic, mobile end clients communicate directly with each other</a:t>
            </a:r>
            <a:endParaRPr lang="en-US" sz="2400" dirty="0"/>
          </a:p>
        </p:txBody>
      </p:sp>
      <p:pic>
        <p:nvPicPr>
          <p:cNvPr id="10" name="Picture 2" descr="mage result for server r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53" y="3467082"/>
            <a:ext cx="1271026" cy="127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age result for lapto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2" y="3938252"/>
            <a:ext cx="1273001" cy="95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0" descr="mage result for ipad pro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8" y="5449006"/>
            <a:ext cx="981000" cy="11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>
            <a:stCxn id="12" idx="0"/>
            <a:endCxn id="10" idx="2"/>
          </p:cNvCxnSpPr>
          <p:nvPr/>
        </p:nvCxnSpPr>
        <p:spPr>
          <a:xfrm flipV="1">
            <a:off x="3521938" y="4738108"/>
            <a:ext cx="957728" cy="7108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3"/>
            <a:endCxn id="10" idx="1"/>
          </p:cNvCxnSpPr>
          <p:nvPr/>
        </p:nvCxnSpPr>
        <p:spPr>
          <a:xfrm flipV="1">
            <a:off x="1993243" y="4102595"/>
            <a:ext cx="1850910" cy="3133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889" y="5471531"/>
            <a:ext cx="766580" cy="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73" y="5366421"/>
            <a:ext cx="766580" cy="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>
            <a:stCxn id="26" idx="0"/>
            <a:endCxn id="10" idx="2"/>
          </p:cNvCxnSpPr>
          <p:nvPr/>
        </p:nvCxnSpPr>
        <p:spPr>
          <a:xfrm flipH="1" flipV="1">
            <a:off x="4479666" y="4738108"/>
            <a:ext cx="635513" cy="73342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8" idx="0"/>
            <a:endCxn id="10" idx="1"/>
          </p:cNvCxnSpPr>
          <p:nvPr/>
        </p:nvCxnSpPr>
        <p:spPr>
          <a:xfrm flipV="1">
            <a:off x="2059763" y="4102595"/>
            <a:ext cx="1784390" cy="12638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mage result for laptop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560" y="4615904"/>
            <a:ext cx="1273001" cy="95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1" y="5065716"/>
            <a:ext cx="766580" cy="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mage result for iphone xr zero background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221" y="5749711"/>
            <a:ext cx="766580" cy="7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Connector 68"/>
          <p:cNvCxnSpPr>
            <a:stCxn id="66" idx="3"/>
            <a:endCxn id="67" idx="1"/>
          </p:cNvCxnSpPr>
          <p:nvPr/>
        </p:nvCxnSpPr>
        <p:spPr>
          <a:xfrm>
            <a:off x="8232561" y="5093557"/>
            <a:ext cx="2506320" cy="35544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6" idx="2"/>
            <a:endCxn id="68" idx="1"/>
          </p:cNvCxnSpPr>
          <p:nvPr/>
        </p:nvCxnSpPr>
        <p:spPr>
          <a:xfrm>
            <a:off x="7596061" y="5571210"/>
            <a:ext cx="1326160" cy="56179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8" idx="3"/>
            <a:endCxn id="67" idx="2"/>
          </p:cNvCxnSpPr>
          <p:nvPr/>
        </p:nvCxnSpPr>
        <p:spPr>
          <a:xfrm flipV="1">
            <a:off x="9688801" y="5832296"/>
            <a:ext cx="1433370" cy="3007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0" descr="mage result for ipad pro p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762" y="3680252"/>
            <a:ext cx="981000" cy="11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/>
          <p:cNvCxnSpPr>
            <a:stCxn id="66" idx="0"/>
            <a:endCxn id="78" idx="1"/>
          </p:cNvCxnSpPr>
          <p:nvPr/>
        </p:nvCxnSpPr>
        <p:spPr>
          <a:xfrm flipV="1">
            <a:off x="7596061" y="4233180"/>
            <a:ext cx="2232701" cy="38272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7" idx="0"/>
            <a:endCxn id="78" idx="3"/>
          </p:cNvCxnSpPr>
          <p:nvPr/>
        </p:nvCxnSpPr>
        <p:spPr>
          <a:xfrm flipH="1" flipV="1">
            <a:off x="10809762" y="4233180"/>
            <a:ext cx="312409" cy="83253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8" idx="0"/>
            <a:endCxn id="78" idx="2"/>
          </p:cNvCxnSpPr>
          <p:nvPr/>
        </p:nvCxnSpPr>
        <p:spPr>
          <a:xfrm flipV="1">
            <a:off x="9305511" y="4786107"/>
            <a:ext cx="1013751" cy="96360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105572" y="3889918"/>
            <a:ext cx="87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884828" y="6005563"/>
            <a:ext cx="81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Clients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212771" y="6070539"/>
            <a:ext cx="122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P2P Clients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37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56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763" name="Google Shape;1763;p56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40</a:t>
            </a:fld>
            <a:endParaRPr/>
          </a:p>
        </p:txBody>
      </p:sp>
      <p:sp>
        <p:nvSpPr>
          <p:cNvPr id="1764" name="Google Shape;1764;p56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40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about Web caching</a:t>
            </a:r>
            <a:endParaRPr/>
          </a:p>
        </p:txBody>
      </p:sp>
      <p:sp>
        <p:nvSpPr>
          <p:cNvPr id="1765" name="Google Shape;1765;p56"/>
          <p:cNvSpPr txBox="1">
            <a:spLocks noGrp="1"/>
          </p:cNvSpPr>
          <p:nvPr>
            <p:ph type="body" idx="1"/>
          </p:nvPr>
        </p:nvSpPr>
        <p:spPr>
          <a:xfrm>
            <a:off x="20574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 acts as both client and server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typically cache is installed by ISP (university, company, residential ISP)</a:t>
            </a:r>
            <a:endParaRPr/>
          </a:p>
        </p:txBody>
      </p:sp>
      <p:sp>
        <p:nvSpPr>
          <p:cNvPr id="1766" name="Google Shape;1766;p56"/>
          <p:cNvSpPr txBox="1">
            <a:spLocks noGrp="1"/>
          </p:cNvSpPr>
          <p:nvPr>
            <p:ph type="body" idx="2"/>
          </p:nvPr>
        </p:nvSpPr>
        <p:spPr>
          <a:xfrm>
            <a:off x="6019801" y="1600201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Web caching?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reduce response time for client request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reduce traffic on an institution’s access link.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 dense with caches: enables “poor” content providers to effectively deliver content (but so does P2P file sharing)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7266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57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772" name="Google Shape;1772;p57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41</a:t>
            </a:fld>
            <a:endParaRPr/>
          </a:p>
        </p:txBody>
      </p:sp>
      <p:cxnSp>
        <p:nvCxnSpPr>
          <p:cNvPr id="1773" name="Google Shape;1773;p57"/>
          <p:cNvCxnSpPr/>
          <p:nvPr/>
        </p:nvCxnSpPr>
        <p:spPr>
          <a:xfrm>
            <a:off x="6591300" y="2076450"/>
            <a:ext cx="285750" cy="1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4" name="Google Shape;1774;p57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Caching example </a:t>
            </a:r>
            <a:endParaRPr/>
          </a:p>
        </p:txBody>
      </p:sp>
      <p:sp>
        <p:nvSpPr>
          <p:cNvPr id="1775" name="Google Shape;1775;p57"/>
          <p:cNvSpPr txBox="1">
            <a:spLocks noGrp="1"/>
          </p:cNvSpPr>
          <p:nvPr>
            <p:ph type="body" idx="1"/>
          </p:nvPr>
        </p:nvSpPr>
        <p:spPr>
          <a:xfrm>
            <a:off x="2044700" y="1379538"/>
            <a:ext cx="4164012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Assumptions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object size = 1,000,000 bits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avg. request rate from institution’s browsers to origin servers = 15/sec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delay from institutional router to any origin server and back to router  = 2 sec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Consequences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 on LAN = 15%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 on access link = 100%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delay   = Internet delay + access delay + LAN delay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=  2 sec + minutes + milliseconds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776" name="Google Shape;1776;p57"/>
          <p:cNvGrpSpPr/>
          <p:nvPr/>
        </p:nvGrpSpPr>
        <p:grpSpPr>
          <a:xfrm>
            <a:off x="6402388" y="1698624"/>
            <a:ext cx="184149" cy="544698"/>
            <a:chOff x="4179" y="782"/>
            <a:chExt cx="150" cy="307"/>
          </a:xfrm>
        </p:grpSpPr>
        <p:sp>
          <p:nvSpPr>
            <p:cNvPr id="1777" name="Google Shape;1777;p57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81" name="Google Shape;1781;p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82" name="Google Shape;1782;p5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83" name="Google Shape;1783;p5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85" name="Google Shape;1785;p57"/>
          <p:cNvGrpSpPr/>
          <p:nvPr/>
        </p:nvGrpSpPr>
        <p:grpSpPr>
          <a:xfrm>
            <a:off x="7326313" y="1155699"/>
            <a:ext cx="184149" cy="544698"/>
            <a:chOff x="4179" y="782"/>
            <a:chExt cx="150" cy="307"/>
          </a:xfrm>
        </p:grpSpPr>
        <p:sp>
          <p:nvSpPr>
            <p:cNvPr id="1786" name="Google Shape;1786;p57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90" name="Google Shape;1790;p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91" name="Google Shape;1791;p5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92" name="Google Shape;1792;p5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93" name="Google Shape;1793;p5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794" name="Google Shape;1794;p57"/>
          <p:cNvGrpSpPr/>
          <p:nvPr/>
        </p:nvGrpSpPr>
        <p:grpSpPr>
          <a:xfrm>
            <a:off x="8002588" y="1184274"/>
            <a:ext cx="184149" cy="544698"/>
            <a:chOff x="4179" y="782"/>
            <a:chExt cx="150" cy="307"/>
          </a:xfrm>
        </p:grpSpPr>
        <p:sp>
          <p:nvSpPr>
            <p:cNvPr id="1795" name="Google Shape;1795;p57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96" name="Google Shape;1796;p57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97" name="Google Shape;1797;p57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98" name="Google Shape;1798;p57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799" name="Google Shape;1799;p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0" name="Google Shape;1800;p5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01" name="Google Shape;1801;p5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02" name="Google Shape;1802;p5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803" name="Google Shape;1803;p57"/>
          <p:cNvGrpSpPr/>
          <p:nvPr/>
        </p:nvGrpSpPr>
        <p:grpSpPr>
          <a:xfrm>
            <a:off x="8583613" y="1365249"/>
            <a:ext cx="184149" cy="544698"/>
            <a:chOff x="4179" y="782"/>
            <a:chExt cx="150" cy="307"/>
          </a:xfrm>
        </p:grpSpPr>
        <p:sp>
          <p:nvSpPr>
            <p:cNvPr id="1804" name="Google Shape;1804;p57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05" name="Google Shape;1805;p57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06" name="Google Shape;1806;p57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07" name="Google Shape;1807;p57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08" name="Google Shape;1808;p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9" name="Google Shape;1809;p5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10" name="Google Shape;1810;p5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11" name="Google Shape;1811;p5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812" name="Google Shape;1812;p57"/>
          <p:cNvGrpSpPr/>
          <p:nvPr/>
        </p:nvGrpSpPr>
        <p:grpSpPr>
          <a:xfrm>
            <a:off x="8897938" y="2155824"/>
            <a:ext cx="184149" cy="544698"/>
            <a:chOff x="4179" y="782"/>
            <a:chExt cx="150" cy="307"/>
          </a:xfrm>
        </p:grpSpPr>
        <p:sp>
          <p:nvSpPr>
            <p:cNvPr id="1813" name="Google Shape;1813;p57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14" name="Google Shape;1814;p57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15" name="Google Shape;1815;p57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16" name="Google Shape;1816;p57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17" name="Google Shape;1817;p57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18" name="Google Shape;1818;p57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19" name="Google Shape;1819;p57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20" name="Google Shape;1820;p57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821" name="Google Shape;1821;p57"/>
          <p:cNvSpPr txBox="1"/>
          <p:nvPr/>
        </p:nvSpPr>
        <p:spPr>
          <a:xfrm>
            <a:off x="9124951" y="1208087"/>
            <a:ext cx="1079499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servers</a:t>
            </a:r>
            <a:endParaRPr/>
          </a:p>
        </p:txBody>
      </p:sp>
      <p:cxnSp>
        <p:nvCxnSpPr>
          <p:cNvPr id="1822" name="Google Shape;1822;p57"/>
          <p:cNvCxnSpPr/>
          <p:nvPr/>
        </p:nvCxnSpPr>
        <p:spPr>
          <a:xfrm>
            <a:off x="7400925" y="1695450"/>
            <a:ext cx="66674" cy="2762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Google Shape;1823;p57"/>
          <p:cNvCxnSpPr/>
          <p:nvPr/>
        </p:nvCxnSpPr>
        <p:spPr>
          <a:xfrm flipH="1">
            <a:off x="8029575" y="1733550"/>
            <a:ext cx="9524" cy="2381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Google Shape;1824;p57"/>
          <p:cNvCxnSpPr/>
          <p:nvPr/>
        </p:nvCxnSpPr>
        <p:spPr>
          <a:xfrm flipH="1">
            <a:off x="8486776" y="1895476"/>
            <a:ext cx="133349" cy="209549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5" name="Google Shape;1825;p57"/>
          <p:cNvCxnSpPr/>
          <p:nvPr/>
        </p:nvCxnSpPr>
        <p:spPr>
          <a:xfrm rot="10800000">
            <a:off x="8648701" y="2657475"/>
            <a:ext cx="24764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6" name="Google Shape;1826;p57"/>
          <p:cNvSpPr/>
          <p:nvPr/>
        </p:nvSpPr>
        <p:spPr>
          <a:xfrm>
            <a:off x="6686551" y="1689100"/>
            <a:ext cx="2174875" cy="158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27" name="Google Shape;1827;p57"/>
          <p:cNvGrpSpPr/>
          <p:nvPr/>
        </p:nvGrpSpPr>
        <p:grpSpPr>
          <a:xfrm>
            <a:off x="7669213" y="2890839"/>
            <a:ext cx="501649" cy="234703"/>
            <a:chOff x="3600" y="219"/>
            <a:chExt cx="359" cy="175"/>
          </a:xfrm>
        </p:grpSpPr>
        <p:sp>
          <p:nvSpPr>
            <p:cNvPr id="1828" name="Google Shape;1828;p5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29" name="Google Shape;1829;p57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30" name="Google Shape;1830;p5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31" name="Google Shape;1831;p57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32" name="Google Shape;1832;p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833" name="Google Shape;1833;p57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834" name="Google Shape;1834;p5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5" name="Google Shape;1835;p57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5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7" name="Google Shape;1837;p57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838" name="Google Shape;1838;p5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9" name="Google Shape;1839;p57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0" name="Google Shape;1840;p5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841" name="Google Shape;1841;p57"/>
          <p:cNvSpPr txBox="1"/>
          <p:nvPr/>
        </p:nvSpPr>
        <p:spPr>
          <a:xfrm>
            <a:off x="7119938" y="1998663"/>
            <a:ext cx="107949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public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Internet</a:t>
            </a:r>
            <a:endParaRPr/>
          </a:p>
        </p:txBody>
      </p:sp>
      <p:sp>
        <p:nvSpPr>
          <p:cNvPr id="1842" name="Google Shape;1842;p57"/>
          <p:cNvSpPr/>
          <p:nvPr/>
        </p:nvSpPr>
        <p:spPr>
          <a:xfrm>
            <a:off x="6256338" y="4059237"/>
            <a:ext cx="2965449" cy="139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91" y="44794"/>
                </a:moveTo>
                <a:cubicBezTo>
                  <a:pt x="1284" y="32465"/>
                  <a:pt x="0" y="25890"/>
                  <a:pt x="6616" y="18767"/>
                </a:cubicBezTo>
                <a:cubicBezTo>
                  <a:pt x="13233" y="11643"/>
                  <a:pt x="30578" y="4657"/>
                  <a:pt x="41691" y="2328"/>
                </a:cubicBezTo>
                <a:cubicBezTo>
                  <a:pt x="52805" y="0"/>
                  <a:pt x="61349" y="2465"/>
                  <a:pt x="73297" y="4794"/>
                </a:cubicBezTo>
                <a:cubicBezTo>
                  <a:pt x="85246" y="7123"/>
                  <a:pt x="106509" y="410"/>
                  <a:pt x="113254" y="16575"/>
                </a:cubicBezTo>
                <a:cubicBezTo>
                  <a:pt x="119999" y="32739"/>
                  <a:pt x="118201" y="85068"/>
                  <a:pt x="113961" y="101506"/>
                </a:cubicBezTo>
                <a:cubicBezTo>
                  <a:pt x="109721" y="117945"/>
                  <a:pt x="98543" y="113287"/>
                  <a:pt x="87944" y="115753"/>
                </a:cubicBezTo>
                <a:cubicBezTo>
                  <a:pt x="77344" y="118219"/>
                  <a:pt x="60064" y="116575"/>
                  <a:pt x="50171" y="116575"/>
                </a:cubicBezTo>
                <a:cubicBezTo>
                  <a:pt x="40278" y="116575"/>
                  <a:pt x="35267" y="120000"/>
                  <a:pt x="28715" y="116027"/>
                </a:cubicBezTo>
                <a:cubicBezTo>
                  <a:pt x="22162" y="112054"/>
                  <a:pt x="15224" y="104383"/>
                  <a:pt x="10792" y="92602"/>
                </a:cubicBezTo>
                <a:cubicBezTo>
                  <a:pt x="6295" y="80684"/>
                  <a:pt x="1862" y="64109"/>
                  <a:pt x="1991" y="44794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43" name="Google Shape;184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987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881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212" y="4794250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656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7" name="Google Shape;1847;p57"/>
          <p:cNvCxnSpPr/>
          <p:nvPr/>
        </p:nvCxnSpPr>
        <p:spPr>
          <a:xfrm rot="10800000" flipH="1">
            <a:off x="6696076" y="4592638"/>
            <a:ext cx="1557337" cy="1269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8" name="Google Shape;1848;p57"/>
          <p:cNvCxnSpPr/>
          <p:nvPr/>
        </p:nvCxnSpPr>
        <p:spPr>
          <a:xfrm>
            <a:off x="6705600" y="4605338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9" name="Google Shape;1849;p57"/>
          <p:cNvCxnSpPr/>
          <p:nvPr/>
        </p:nvCxnSpPr>
        <p:spPr>
          <a:xfrm>
            <a:off x="7215187" y="4614863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0" name="Google Shape;1850;p57"/>
          <p:cNvCxnSpPr/>
          <p:nvPr/>
        </p:nvCxnSpPr>
        <p:spPr>
          <a:xfrm>
            <a:off x="7753350" y="4610101"/>
            <a:ext cx="0" cy="195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1" name="Google Shape;1851;p57"/>
          <p:cNvCxnSpPr/>
          <p:nvPr/>
        </p:nvCxnSpPr>
        <p:spPr>
          <a:xfrm>
            <a:off x="8253413" y="4610100"/>
            <a:ext cx="0" cy="2238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52" name="Google Shape;1852;p57"/>
          <p:cNvGrpSpPr/>
          <p:nvPr/>
        </p:nvGrpSpPr>
        <p:grpSpPr>
          <a:xfrm>
            <a:off x="7669213" y="4181476"/>
            <a:ext cx="501649" cy="234703"/>
            <a:chOff x="3600" y="219"/>
            <a:chExt cx="359" cy="175"/>
          </a:xfrm>
        </p:grpSpPr>
        <p:sp>
          <p:nvSpPr>
            <p:cNvPr id="1853" name="Google Shape;1853;p57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54" name="Google Shape;1854;p57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5" name="Google Shape;1855;p57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56" name="Google Shape;1856;p57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57" name="Google Shape;1857;p57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858" name="Google Shape;1858;p57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859" name="Google Shape;1859;p5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0" name="Google Shape;1860;p57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1" name="Google Shape;1861;p5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62" name="Google Shape;1862;p57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863" name="Google Shape;1863;p57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4" name="Google Shape;1864;p57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5" name="Google Shape;1865;p57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1866" name="Google Shape;1866;p57"/>
          <p:cNvCxnSpPr/>
          <p:nvPr/>
        </p:nvCxnSpPr>
        <p:spPr>
          <a:xfrm>
            <a:off x="7915275" y="3133725"/>
            <a:ext cx="0" cy="10620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7" name="Google Shape;1867;p57"/>
          <p:cNvCxnSpPr/>
          <p:nvPr/>
        </p:nvCxnSpPr>
        <p:spPr>
          <a:xfrm>
            <a:off x="7920037" y="4419600"/>
            <a:ext cx="0" cy="1666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8" name="Google Shape;1868;p57"/>
          <p:cNvSpPr txBox="1"/>
          <p:nvPr/>
        </p:nvSpPr>
        <p:spPr>
          <a:xfrm>
            <a:off x="6219825" y="3946525"/>
            <a:ext cx="1325562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1869" name="Google Shape;1869;p57"/>
          <p:cNvSpPr txBox="1"/>
          <p:nvPr/>
        </p:nvSpPr>
        <p:spPr>
          <a:xfrm>
            <a:off x="8154988" y="4294187"/>
            <a:ext cx="15888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 Mbps LAN</a:t>
            </a:r>
            <a:endParaRPr/>
          </a:p>
        </p:txBody>
      </p:sp>
      <p:sp>
        <p:nvSpPr>
          <p:cNvPr id="1870" name="Google Shape;1870;p57"/>
          <p:cNvSpPr txBox="1"/>
          <p:nvPr/>
        </p:nvSpPr>
        <p:spPr>
          <a:xfrm>
            <a:off x="7916862" y="3322637"/>
            <a:ext cx="1195386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 Mbps </a:t>
            </a:r>
            <a:endParaRPr/>
          </a:p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 link</a:t>
            </a:r>
            <a:endParaRPr/>
          </a:p>
        </p:txBody>
      </p:sp>
      <p:sp>
        <p:nvSpPr>
          <p:cNvPr id="1871" name="Google Shape;1871;p57"/>
          <p:cNvSpPr txBox="1"/>
          <p:nvPr/>
        </p:nvSpPr>
        <p:spPr>
          <a:xfrm>
            <a:off x="8401050" y="5370512"/>
            <a:ext cx="14668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8211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877" name="Google Shape;1877;p58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42</a:t>
            </a:fld>
            <a:endParaRPr/>
          </a:p>
        </p:txBody>
      </p:sp>
      <p:cxnSp>
        <p:nvCxnSpPr>
          <p:cNvPr id="1878" name="Google Shape;1878;p58"/>
          <p:cNvCxnSpPr/>
          <p:nvPr/>
        </p:nvCxnSpPr>
        <p:spPr>
          <a:xfrm>
            <a:off x="6591300" y="2076450"/>
            <a:ext cx="285750" cy="1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9" name="Google Shape;1879;p58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Caching example (cont)</a:t>
            </a:r>
            <a:endParaRPr/>
          </a:p>
        </p:txBody>
      </p:sp>
      <p:sp>
        <p:nvSpPr>
          <p:cNvPr id="1880" name="Google Shape;1880;p58"/>
          <p:cNvSpPr txBox="1">
            <a:spLocks noGrp="1"/>
          </p:cNvSpPr>
          <p:nvPr>
            <p:ph type="body" idx="1"/>
          </p:nvPr>
        </p:nvSpPr>
        <p:spPr>
          <a:xfrm>
            <a:off x="2044700" y="1379538"/>
            <a:ext cx="4164012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possible solution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bandwidth of access link to, say, 100 Mbps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consequence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 on LAN = 15%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 on access link = 15%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delay   = Internet delay + access delay + LAN delay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=  2 sec + msecs + msecs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SzPts val="1530"/>
              <a:buFont typeface="Arial"/>
              <a:buChar char="r"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often a costly upgrade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None/>
            </a:pP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81" name="Google Shape;1881;p58"/>
          <p:cNvGrpSpPr/>
          <p:nvPr/>
        </p:nvGrpSpPr>
        <p:grpSpPr>
          <a:xfrm>
            <a:off x="6402388" y="1698624"/>
            <a:ext cx="184149" cy="544698"/>
            <a:chOff x="4179" y="782"/>
            <a:chExt cx="150" cy="307"/>
          </a:xfrm>
        </p:grpSpPr>
        <p:sp>
          <p:nvSpPr>
            <p:cNvPr id="1882" name="Google Shape;1882;p5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83" name="Google Shape;1883;p5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84" name="Google Shape;1884;p5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85" name="Google Shape;1885;p5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86" name="Google Shape;1886;p5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87" name="Google Shape;1887;p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88" name="Google Shape;1888;p5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89" name="Google Shape;1889;p5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890" name="Google Shape;1890;p58"/>
          <p:cNvGrpSpPr/>
          <p:nvPr/>
        </p:nvGrpSpPr>
        <p:grpSpPr>
          <a:xfrm>
            <a:off x="7326313" y="1155699"/>
            <a:ext cx="184149" cy="544698"/>
            <a:chOff x="4179" y="782"/>
            <a:chExt cx="150" cy="307"/>
          </a:xfrm>
        </p:grpSpPr>
        <p:sp>
          <p:nvSpPr>
            <p:cNvPr id="1891" name="Google Shape;1891;p5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92" name="Google Shape;1892;p5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93" name="Google Shape;1893;p5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94" name="Google Shape;1894;p5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895" name="Google Shape;1895;p5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96" name="Google Shape;1896;p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97" name="Google Shape;1897;p5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98" name="Google Shape;1898;p5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899" name="Google Shape;1899;p58"/>
          <p:cNvGrpSpPr/>
          <p:nvPr/>
        </p:nvGrpSpPr>
        <p:grpSpPr>
          <a:xfrm>
            <a:off x="8002588" y="1184274"/>
            <a:ext cx="184149" cy="544698"/>
            <a:chOff x="4179" y="782"/>
            <a:chExt cx="150" cy="307"/>
          </a:xfrm>
        </p:grpSpPr>
        <p:sp>
          <p:nvSpPr>
            <p:cNvPr id="1900" name="Google Shape;1900;p5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01" name="Google Shape;1901;p5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02" name="Google Shape;1902;p5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03" name="Google Shape;1903;p5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04" name="Google Shape;1904;p5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05" name="Google Shape;1905;p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06" name="Google Shape;1906;p5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07" name="Google Shape;1907;p5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908" name="Google Shape;1908;p58"/>
          <p:cNvGrpSpPr/>
          <p:nvPr/>
        </p:nvGrpSpPr>
        <p:grpSpPr>
          <a:xfrm>
            <a:off x="8583613" y="1365249"/>
            <a:ext cx="184149" cy="544698"/>
            <a:chOff x="4179" y="782"/>
            <a:chExt cx="150" cy="307"/>
          </a:xfrm>
        </p:grpSpPr>
        <p:sp>
          <p:nvSpPr>
            <p:cNvPr id="1909" name="Google Shape;1909;p5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0" name="Google Shape;1910;p5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13" name="Google Shape;1913;p5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14" name="Google Shape;1914;p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15" name="Google Shape;1915;p5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6" name="Google Shape;1916;p5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917" name="Google Shape;1917;p58"/>
          <p:cNvGrpSpPr/>
          <p:nvPr/>
        </p:nvGrpSpPr>
        <p:grpSpPr>
          <a:xfrm>
            <a:off x="8897938" y="2155824"/>
            <a:ext cx="184149" cy="544698"/>
            <a:chOff x="4179" y="782"/>
            <a:chExt cx="150" cy="307"/>
          </a:xfrm>
        </p:grpSpPr>
        <p:sp>
          <p:nvSpPr>
            <p:cNvPr id="1918" name="Google Shape;1918;p58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9" name="Google Shape;1919;p58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20" name="Google Shape;1920;p58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21" name="Google Shape;1921;p58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22" name="Google Shape;1922;p58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3" name="Google Shape;1923;p58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4" name="Google Shape;1924;p58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25" name="Google Shape;1925;p58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926" name="Google Shape;1926;p58"/>
          <p:cNvSpPr txBox="1"/>
          <p:nvPr/>
        </p:nvSpPr>
        <p:spPr>
          <a:xfrm>
            <a:off x="9124951" y="1208087"/>
            <a:ext cx="1079499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servers</a:t>
            </a:r>
            <a:endParaRPr/>
          </a:p>
        </p:txBody>
      </p:sp>
      <p:cxnSp>
        <p:nvCxnSpPr>
          <p:cNvPr id="1927" name="Google Shape;1927;p58"/>
          <p:cNvCxnSpPr/>
          <p:nvPr/>
        </p:nvCxnSpPr>
        <p:spPr>
          <a:xfrm>
            <a:off x="7400925" y="1695450"/>
            <a:ext cx="66674" cy="2762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8" name="Google Shape;1928;p58"/>
          <p:cNvCxnSpPr/>
          <p:nvPr/>
        </p:nvCxnSpPr>
        <p:spPr>
          <a:xfrm flipH="1">
            <a:off x="8029575" y="1733550"/>
            <a:ext cx="9524" cy="2381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9" name="Google Shape;1929;p58"/>
          <p:cNvCxnSpPr/>
          <p:nvPr/>
        </p:nvCxnSpPr>
        <p:spPr>
          <a:xfrm flipH="1">
            <a:off x="8486776" y="1895476"/>
            <a:ext cx="133349" cy="209549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0" name="Google Shape;1930;p58"/>
          <p:cNvCxnSpPr/>
          <p:nvPr/>
        </p:nvCxnSpPr>
        <p:spPr>
          <a:xfrm rot="10800000">
            <a:off x="8648701" y="2657475"/>
            <a:ext cx="24764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1" name="Google Shape;1931;p58"/>
          <p:cNvSpPr/>
          <p:nvPr/>
        </p:nvSpPr>
        <p:spPr>
          <a:xfrm>
            <a:off x="6686551" y="1689100"/>
            <a:ext cx="2174875" cy="158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32" name="Google Shape;1932;p58"/>
          <p:cNvGrpSpPr/>
          <p:nvPr/>
        </p:nvGrpSpPr>
        <p:grpSpPr>
          <a:xfrm>
            <a:off x="7669213" y="2890839"/>
            <a:ext cx="501649" cy="234703"/>
            <a:chOff x="3600" y="219"/>
            <a:chExt cx="359" cy="175"/>
          </a:xfrm>
        </p:grpSpPr>
        <p:sp>
          <p:nvSpPr>
            <p:cNvPr id="1933" name="Google Shape;1933;p58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34" name="Google Shape;1934;p5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5" name="Google Shape;1935;p58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36" name="Google Shape;1936;p5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37" name="Google Shape;1937;p58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938" name="Google Shape;1938;p58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939" name="Google Shape;1939;p58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0" name="Google Shape;1940;p5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1" name="Google Shape;1941;p58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42" name="Google Shape;1942;p58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943" name="Google Shape;1943;p58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4" name="Google Shape;1944;p5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5" name="Google Shape;1945;p58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946" name="Google Shape;1946;p58"/>
          <p:cNvSpPr txBox="1"/>
          <p:nvPr/>
        </p:nvSpPr>
        <p:spPr>
          <a:xfrm>
            <a:off x="7119938" y="1998663"/>
            <a:ext cx="107949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public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Internet</a:t>
            </a:r>
            <a:endParaRPr/>
          </a:p>
        </p:txBody>
      </p:sp>
      <p:sp>
        <p:nvSpPr>
          <p:cNvPr id="1947" name="Google Shape;1947;p58"/>
          <p:cNvSpPr/>
          <p:nvPr/>
        </p:nvSpPr>
        <p:spPr>
          <a:xfrm>
            <a:off x="6256338" y="4059237"/>
            <a:ext cx="2965449" cy="139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91" y="44794"/>
                </a:moveTo>
                <a:cubicBezTo>
                  <a:pt x="1284" y="32465"/>
                  <a:pt x="0" y="25890"/>
                  <a:pt x="6616" y="18767"/>
                </a:cubicBezTo>
                <a:cubicBezTo>
                  <a:pt x="13233" y="11643"/>
                  <a:pt x="30578" y="4657"/>
                  <a:pt x="41691" y="2328"/>
                </a:cubicBezTo>
                <a:cubicBezTo>
                  <a:pt x="52805" y="0"/>
                  <a:pt x="61349" y="2465"/>
                  <a:pt x="73297" y="4794"/>
                </a:cubicBezTo>
                <a:cubicBezTo>
                  <a:pt x="85246" y="7123"/>
                  <a:pt x="106509" y="410"/>
                  <a:pt x="113254" y="16575"/>
                </a:cubicBezTo>
                <a:cubicBezTo>
                  <a:pt x="119999" y="32739"/>
                  <a:pt x="118201" y="85068"/>
                  <a:pt x="113961" y="101506"/>
                </a:cubicBezTo>
                <a:cubicBezTo>
                  <a:pt x="109721" y="117945"/>
                  <a:pt x="98543" y="113287"/>
                  <a:pt x="87944" y="115753"/>
                </a:cubicBezTo>
                <a:cubicBezTo>
                  <a:pt x="77344" y="118219"/>
                  <a:pt x="60064" y="116575"/>
                  <a:pt x="50171" y="116575"/>
                </a:cubicBezTo>
                <a:cubicBezTo>
                  <a:pt x="40278" y="116575"/>
                  <a:pt x="35267" y="120000"/>
                  <a:pt x="28715" y="116027"/>
                </a:cubicBezTo>
                <a:cubicBezTo>
                  <a:pt x="22162" y="112054"/>
                  <a:pt x="15224" y="104383"/>
                  <a:pt x="10792" y="92602"/>
                </a:cubicBezTo>
                <a:cubicBezTo>
                  <a:pt x="6295" y="80684"/>
                  <a:pt x="1862" y="64109"/>
                  <a:pt x="1991" y="44794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48" name="Google Shape;194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987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881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212" y="4794250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656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2" name="Google Shape;1952;p58"/>
          <p:cNvCxnSpPr/>
          <p:nvPr/>
        </p:nvCxnSpPr>
        <p:spPr>
          <a:xfrm rot="10800000" flipH="1">
            <a:off x="6696076" y="4592638"/>
            <a:ext cx="1557337" cy="1269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3" name="Google Shape;1953;p58"/>
          <p:cNvCxnSpPr/>
          <p:nvPr/>
        </p:nvCxnSpPr>
        <p:spPr>
          <a:xfrm>
            <a:off x="6705600" y="4605338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4" name="Google Shape;1954;p58"/>
          <p:cNvCxnSpPr/>
          <p:nvPr/>
        </p:nvCxnSpPr>
        <p:spPr>
          <a:xfrm>
            <a:off x="7215187" y="4614863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5" name="Google Shape;1955;p58"/>
          <p:cNvCxnSpPr/>
          <p:nvPr/>
        </p:nvCxnSpPr>
        <p:spPr>
          <a:xfrm>
            <a:off x="7753350" y="4610101"/>
            <a:ext cx="0" cy="195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6" name="Google Shape;1956;p58"/>
          <p:cNvCxnSpPr/>
          <p:nvPr/>
        </p:nvCxnSpPr>
        <p:spPr>
          <a:xfrm>
            <a:off x="8253413" y="4610100"/>
            <a:ext cx="0" cy="2238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57" name="Google Shape;1957;p58"/>
          <p:cNvGrpSpPr/>
          <p:nvPr/>
        </p:nvGrpSpPr>
        <p:grpSpPr>
          <a:xfrm>
            <a:off x="7669213" y="4181476"/>
            <a:ext cx="501649" cy="234703"/>
            <a:chOff x="3600" y="219"/>
            <a:chExt cx="359" cy="175"/>
          </a:xfrm>
        </p:grpSpPr>
        <p:sp>
          <p:nvSpPr>
            <p:cNvPr id="1958" name="Google Shape;1958;p58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59" name="Google Shape;1959;p58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60" name="Google Shape;1960;p58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61" name="Google Shape;1961;p58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963" name="Google Shape;1963;p58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964" name="Google Shape;1964;p58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5" name="Google Shape;1965;p5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6" name="Google Shape;1966;p58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67" name="Google Shape;1967;p58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1968" name="Google Shape;1968;p58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9" name="Google Shape;1969;p58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0" name="Google Shape;1970;p58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1971" name="Google Shape;1971;p58"/>
          <p:cNvCxnSpPr/>
          <p:nvPr/>
        </p:nvCxnSpPr>
        <p:spPr>
          <a:xfrm>
            <a:off x="7915275" y="3133725"/>
            <a:ext cx="0" cy="10620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2" name="Google Shape;1972;p58"/>
          <p:cNvCxnSpPr/>
          <p:nvPr/>
        </p:nvCxnSpPr>
        <p:spPr>
          <a:xfrm>
            <a:off x="7920037" y="4419600"/>
            <a:ext cx="0" cy="1666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3" name="Google Shape;1973;p58"/>
          <p:cNvSpPr txBox="1"/>
          <p:nvPr/>
        </p:nvSpPr>
        <p:spPr>
          <a:xfrm>
            <a:off x="6219825" y="3946525"/>
            <a:ext cx="1325562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1974" name="Google Shape;1974;p58"/>
          <p:cNvSpPr txBox="1"/>
          <p:nvPr/>
        </p:nvSpPr>
        <p:spPr>
          <a:xfrm>
            <a:off x="8154988" y="4294187"/>
            <a:ext cx="15888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 Mbps LAN</a:t>
            </a:r>
            <a:endParaRPr/>
          </a:p>
        </p:txBody>
      </p:sp>
      <p:sp>
        <p:nvSpPr>
          <p:cNvPr id="1975" name="Google Shape;1975;p58"/>
          <p:cNvSpPr txBox="1"/>
          <p:nvPr/>
        </p:nvSpPr>
        <p:spPr>
          <a:xfrm>
            <a:off x="7916862" y="3322637"/>
            <a:ext cx="1195386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 Mbps </a:t>
            </a:r>
            <a:endParaRPr/>
          </a:p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 link</a:t>
            </a:r>
            <a:endParaRPr/>
          </a:p>
        </p:txBody>
      </p:sp>
      <p:sp>
        <p:nvSpPr>
          <p:cNvPr id="1976" name="Google Shape;1976;p58"/>
          <p:cNvSpPr txBox="1"/>
          <p:nvPr/>
        </p:nvSpPr>
        <p:spPr>
          <a:xfrm>
            <a:off x="8401050" y="5370512"/>
            <a:ext cx="14668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9605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59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1982" name="Google Shape;1982;p59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43</a:t>
            </a:fld>
            <a:endParaRPr/>
          </a:p>
        </p:txBody>
      </p:sp>
      <p:cxnSp>
        <p:nvCxnSpPr>
          <p:cNvPr id="1983" name="Google Shape;1983;p59"/>
          <p:cNvCxnSpPr/>
          <p:nvPr/>
        </p:nvCxnSpPr>
        <p:spPr>
          <a:xfrm>
            <a:off x="6591300" y="2076450"/>
            <a:ext cx="285750" cy="114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4" name="Google Shape;1984;p59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Caching example (cont)</a:t>
            </a:r>
            <a:endParaRPr/>
          </a:p>
        </p:txBody>
      </p:sp>
      <p:sp>
        <p:nvSpPr>
          <p:cNvPr id="1985" name="Google Shape;1985;p59"/>
          <p:cNvSpPr txBox="1">
            <a:spLocks noGrp="1"/>
          </p:cNvSpPr>
          <p:nvPr>
            <p:ph type="body" idx="1"/>
          </p:nvPr>
        </p:nvSpPr>
        <p:spPr>
          <a:xfrm>
            <a:off x="2057400" y="1600201"/>
            <a:ext cx="3956050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possible solution: install cache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suppose hit rate is 0.4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consequence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40% requests will be satisfied almost immediately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60% requests satisfied by origin server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 of access link reduced to 60%, resulting in negligible  delays (say 10 msec)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avg delay   = Internet delay + access delay + LAN delay   =  .6*(2.01) secs  + .4*milliseconds &lt; 1.4 secs</a:t>
            </a:r>
            <a:endParaRPr/>
          </a:p>
          <a:p>
            <a:pPr marL="342900" indent="-342900">
              <a:lnSpc>
                <a:spcPct val="8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86" name="Google Shape;1986;p59"/>
          <p:cNvGrpSpPr/>
          <p:nvPr/>
        </p:nvGrpSpPr>
        <p:grpSpPr>
          <a:xfrm>
            <a:off x="6402388" y="1698624"/>
            <a:ext cx="184149" cy="544698"/>
            <a:chOff x="4179" y="782"/>
            <a:chExt cx="150" cy="307"/>
          </a:xfrm>
        </p:grpSpPr>
        <p:sp>
          <p:nvSpPr>
            <p:cNvPr id="1987" name="Google Shape;1987;p59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991" name="Google Shape;1991;p59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92" name="Google Shape;1992;p59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93" name="Google Shape;1993;p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995" name="Google Shape;1995;p59"/>
          <p:cNvGrpSpPr/>
          <p:nvPr/>
        </p:nvGrpSpPr>
        <p:grpSpPr>
          <a:xfrm>
            <a:off x="7326313" y="1155699"/>
            <a:ext cx="184149" cy="544698"/>
            <a:chOff x="4179" y="782"/>
            <a:chExt cx="150" cy="307"/>
          </a:xfrm>
        </p:grpSpPr>
        <p:sp>
          <p:nvSpPr>
            <p:cNvPr id="1996" name="Google Shape;1996;p59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00" name="Google Shape;2000;p59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01" name="Google Shape;2001;p59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02" name="Google Shape;2002;p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04" name="Google Shape;2004;p59"/>
          <p:cNvGrpSpPr/>
          <p:nvPr/>
        </p:nvGrpSpPr>
        <p:grpSpPr>
          <a:xfrm>
            <a:off x="8002588" y="1184274"/>
            <a:ext cx="184149" cy="544698"/>
            <a:chOff x="4179" y="782"/>
            <a:chExt cx="150" cy="307"/>
          </a:xfrm>
        </p:grpSpPr>
        <p:sp>
          <p:nvSpPr>
            <p:cNvPr id="2005" name="Google Shape;2005;p59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09" name="Google Shape;2009;p59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0" name="Google Shape;2010;p59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11" name="Google Shape;2011;p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13" name="Google Shape;2013;p59"/>
          <p:cNvGrpSpPr/>
          <p:nvPr/>
        </p:nvGrpSpPr>
        <p:grpSpPr>
          <a:xfrm>
            <a:off x="8583613" y="1365249"/>
            <a:ext cx="184149" cy="544698"/>
            <a:chOff x="4179" y="782"/>
            <a:chExt cx="150" cy="307"/>
          </a:xfrm>
        </p:grpSpPr>
        <p:sp>
          <p:nvSpPr>
            <p:cNvPr id="2014" name="Google Shape;2014;p59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18" name="Google Shape;2018;p59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19" name="Google Shape;2019;p59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0" name="Google Shape;2020;p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022" name="Google Shape;2022;p59"/>
          <p:cNvGrpSpPr/>
          <p:nvPr/>
        </p:nvGrpSpPr>
        <p:grpSpPr>
          <a:xfrm>
            <a:off x="8897938" y="2155824"/>
            <a:ext cx="184149" cy="544698"/>
            <a:chOff x="4179" y="782"/>
            <a:chExt cx="150" cy="307"/>
          </a:xfrm>
        </p:grpSpPr>
        <p:sp>
          <p:nvSpPr>
            <p:cNvPr id="2023" name="Google Shape;2023;p59"/>
            <p:cNvSpPr/>
            <p:nvPr/>
          </p:nvSpPr>
          <p:spPr>
            <a:xfrm>
              <a:off x="4179" y="1018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4256" y="784"/>
              <a:ext cx="69" cy="235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4181" y="852"/>
              <a:ext cx="94" cy="235"/>
            </a:xfrm>
            <a:prstGeom prst="rect">
              <a:avLst/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4179" y="782"/>
              <a:ext cx="149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27" name="Google Shape;2027;p59"/>
            <p:cNvCxnSpPr/>
            <p:nvPr/>
          </p:nvCxnSpPr>
          <p:spPr>
            <a:xfrm>
              <a:off x="4329" y="788"/>
              <a:ext cx="0" cy="23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8" name="Google Shape;2028;p59"/>
            <p:cNvCxnSpPr/>
            <p:nvPr/>
          </p:nvCxnSpPr>
          <p:spPr>
            <a:xfrm flipH="1">
              <a:off x="4275" y="1018"/>
              <a:ext cx="54" cy="69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29" name="Google Shape;2029;p59"/>
            <p:cNvSpPr/>
            <p:nvPr/>
          </p:nvSpPr>
          <p:spPr>
            <a:xfrm>
              <a:off x="4193" y="882"/>
              <a:ext cx="62" cy="13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4202" y="923"/>
              <a:ext cx="47" cy="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031" name="Google Shape;2031;p59"/>
          <p:cNvSpPr txBox="1"/>
          <p:nvPr/>
        </p:nvSpPr>
        <p:spPr>
          <a:xfrm>
            <a:off x="9124951" y="1208087"/>
            <a:ext cx="1079499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</a:t>
            </a:r>
            <a:endParaRPr/>
          </a:p>
          <a:p>
            <a:pPr algn="r">
              <a:buClr>
                <a:schemeClr val="dk1"/>
              </a:buClr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servers</a:t>
            </a:r>
            <a:endParaRPr/>
          </a:p>
        </p:txBody>
      </p:sp>
      <p:cxnSp>
        <p:nvCxnSpPr>
          <p:cNvPr id="2032" name="Google Shape;2032;p59"/>
          <p:cNvCxnSpPr/>
          <p:nvPr/>
        </p:nvCxnSpPr>
        <p:spPr>
          <a:xfrm>
            <a:off x="7400925" y="1695450"/>
            <a:ext cx="66674" cy="2762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3" name="Google Shape;2033;p59"/>
          <p:cNvCxnSpPr/>
          <p:nvPr/>
        </p:nvCxnSpPr>
        <p:spPr>
          <a:xfrm flipH="1">
            <a:off x="8029575" y="1733550"/>
            <a:ext cx="9524" cy="23812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4" name="Google Shape;2034;p59"/>
          <p:cNvCxnSpPr/>
          <p:nvPr/>
        </p:nvCxnSpPr>
        <p:spPr>
          <a:xfrm flipH="1">
            <a:off x="8486776" y="1895476"/>
            <a:ext cx="133349" cy="209549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5" name="Google Shape;2035;p59"/>
          <p:cNvCxnSpPr/>
          <p:nvPr/>
        </p:nvCxnSpPr>
        <p:spPr>
          <a:xfrm rot="10800000">
            <a:off x="8648701" y="2657475"/>
            <a:ext cx="24764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6" name="Google Shape;2036;p59"/>
          <p:cNvSpPr/>
          <p:nvPr/>
        </p:nvSpPr>
        <p:spPr>
          <a:xfrm>
            <a:off x="6686551" y="1689100"/>
            <a:ext cx="2174875" cy="1581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517" y="47075"/>
                </a:moveTo>
                <a:cubicBezTo>
                  <a:pt x="786" y="35162"/>
                  <a:pt x="0" y="10974"/>
                  <a:pt x="5901" y="5487"/>
                </a:cubicBezTo>
                <a:cubicBezTo>
                  <a:pt x="11803" y="0"/>
                  <a:pt x="26585" y="13862"/>
                  <a:pt x="36927" y="14151"/>
                </a:cubicBezTo>
                <a:cubicBezTo>
                  <a:pt x="47269" y="14440"/>
                  <a:pt x="55362" y="4693"/>
                  <a:pt x="67953" y="7220"/>
                </a:cubicBezTo>
                <a:cubicBezTo>
                  <a:pt x="80543" y="9747"/>
                  <a:pt x="104936" y="16750"/>
                  <a:pt x="112468" y="29314"/>
                </a:cubicBezTo>
                <a:cubicBezTo>
                  <a:pt x="120000" y="41877"/>
                  <a:pt x="117077" y="68231"/>
                  <a:pt x="113142" y="82599"/>
                </a:cubicBezTo>
                <a:cubicBezTo>
                  <a:pt x="109208" y="96967"/>
                  <a:pt x="100103" y="111046"/>
                  <a:pt x="88861" y="115523"/>
                </a:cubicBezTo>
                <a:cubicBezTo>
                  <a:pt x="77620" y="120000"/>
                  <a:pt x="55812" y="113429"/>
                  <a:pt x="45695" y="109458"/>
                </a:cubicBezTo>
                <a:cubicBezTo>
                  <a:pt x="35578" y="105487"/>
                  <a:pt x="34060" y="97111"/>
                  <a:pt x="28159" y="91696"/>
                </a:cubicBezTo>
                <a:cubicBezTo>
                  <a:pt x="22257" y="86281"/>
                  <a:pt x="14725" y="84404"/>
                  <a:pt x="10285" y="76967"/>
                </a:cubicBezTo>
                <a:cubicBezTo>
                  <a:pt x="5845" y="69530"/>
                  <a:pt x="1405" y="59133"/>
                  <a:pt x="1517" y="47075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037" name="Google Shape;2037;p59"/>
          <p:cNvGrpSpPr/>
          <p:nvPr/>
        </p:nvGrpSpPr>
        <p:grpSpPr>
          <a:xfrm>
            <a:off x="7669213" y="2890839"/>
            <a:ext cx="501649" cy="234703"/>
            <a:chOff x="3600" y="219"/>
            <a:chExt cx="359" cy="175"/>
          </a:xfrm>
        </p:grpSpPr>
        <p:sp>
          <p:nvSpPr>
            <p:cNvPr id="2038" name="Google Shape;2038;p5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39" name="Google Shape;2039;p59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0" name="Google Shape;2040;p5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41" name="Google Shape;2041;p59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43" name="Google Shape;2043;p59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2044" name="Google Shape;2044;p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45" name="Google Shape;2045;p59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46" name="Google Shape;2046;p5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47" name="Google Shape;2047;p59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2048" name="Google Shape;2048;p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49" name="Google Shape;2049;p59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50" name="Google Shape;2050;p5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051" name="Google Shape;2051;p59"/>
          <p:cNvSpPr txBox="1"/>
          <p:nvPr/>
        </p:nvSpPr>
        <p:spPr>
          <a:xfrm>
            <a:off x="7119938" y="1998663"/>
            <a:ext cx="1079499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public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Internet</a:t>
            </a:r>
            <a:endParaRPr/>
          </a:p>
        </p:txBody>
      </p:sp>
      <p:sp>
        <p:nvSpPr>
          <p:cNvPr id="2052" name="Google Shape;2052;p59"/>
          <p:cNvSpPr/>
          <p:nvPr/>
        </p:nvSpPr>
        <p:spPr>
          <a:xfrm>
            <a:off x="6256338" y="4059237"/>
            <a:ext cx="2965449" cy="139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991" y="44794"/>
                </a:moveTo>
                <a:cubicBezTo>
                  <a:pt x="1284" y="32465"/>
                  <a:pt x="0" y="25890"/>
                  <a:pt x="6616" y="18767"/>
                </a:cubicBezTo>
                <a:cubicBezTo>
                  <a:pt x="13233" y="11643"/>
                  <a:pt x="30578" y="4657"/>
                  <a:pt x="41691" y="2328"/>
                </a:cubicBezTo>
                <a:cubicBezTo>
                  <a:pt x="52805" y="0"/>
                  <a:pt x="61349" y="2465"/>
                  <a:pt x="73297" y="4794"/>
                </a:cubicBezTo>
                <a:cubicBezTo>
                  <a:pt x="85246" y="7123"/>
                  <a:pt x="106509" y="410"/>
                  <a:pt x="113254" y="16575"/>
                </a:cubicBezTo>
                <a:cubicBezTo>
                  <a:pt x="119999" y="32739"/>
                  <a:pt x="118201" y="85068"/>
                  <a:pt x="113961" y="101506"/>
                </a:cubicBezTo>
                <a:cubicBezTo>
                  <a:pt x="109721" y="117945"/>
                  <a:pt x="98543" y="113287"/>
                  <a:pt x="87944" y="115753"/>
                </a:cubicBezTo>
                <a:cubicBezTo>
                  <a:pt x="77344" y="118219"/>
                  <a:pt x="60064" y="116575"/>
                  <a:pt x="50171" y="116575"/>
                </a:cubicBezTo>
                <a:cubicBezTo>
                  <a:pt x="40278" y="116575"/>
                  <a:pt x="35267" y="120000"/>
                  <a:pt x="28715" y="116027"/>
                </a:cubicBezTo>
                <a:cubicBezTo>
                  <a:pt x="22162" y="112054"/>
                  <a:pt x="15224" y="104383"/>
                  <a:pt x="10792" y="92602"/>
                </a:cubicBezTo>
                <a:cubicBezTo>
                  <a:pt x="6295" y="80684"/>
                  <a:pt x="1862" y="64109"/>
                  <a:pt x="1991" y="44794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3" name="Google Shape;205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3987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881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212" y="4794250"/>
            <a:ext cx="44450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6562" y="4803775"/>
            <a:ext cx="444500" cy="357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7" name="Google Shape;2057;p59"/>
          <p:cNvCxnSpPr/>
          <p:nvPr/>
        </p:nvCxnSpPr>
        <p:spPr>
          <a:xfrm>
            <a:off x="6696076" y="4605337"/>
            <a:ext cx="220503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8" name="Google Shape;2058;p59"/>
          <p:cNvCxnSpPr/>
          <p:nvPr/>
        </p:nvCxnSpPr>
        <p:spPr>
          <a:xfrm>
            <a:off x="6705600" y="4605338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9" name="Google Shape;2059;p59"/>
          <p:cNvCxnSpPr/>
          <p:nvPr/>
        </p:nvCxnSpPr>
        <p:spPr>
          <a:xfrm>
            <a:off x="7215187" y="4614863"/>
            <a:ext cx="0" cy="19526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0" name="Google Shape;2060;p59"/>
          <p:cNvCxnSpPr/>
          <p:nvPr/>
        </p:nvCxnSpPr>
        <p:spPr>
          <a:xfrm>
            <a:off x="7753350" y="4610101"/>
            <a:ext cx="0" cy="19526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1" name="Google Shape;2061;p59"/>
          <p:cNvCxnSpPr/>
          <p:nvPr/>
        </p:nvCxnSpPr>
        <p:spPr>
          <a:xfrm>
            <a:off x="8253413" y="4610100"/>
            <a:ext cx="0" cy="2238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2" name="Google Shape;2062;p59"/>
          <p:cNvCxnSpPr/>
          <p:nvPr/>
        </p:nvCxnSpPr>
        <p:spPr>
          <a:xfrm>
            <a:off x="8891588" y="4605338"/>
            <a:ext cx="0" cy="223837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63" name="Google Shape;2063;p59"/>
          <p:cNvGrpSpPr/>
          <p:nvPr/>
        </p:nvGrpSpPr>
        <p:grpSpPr>
          <a:xfrm>
            <a:off x="8666162" y="4689475"/>
            <a:ext cx="347662" cy="695325"/>
            <a:chOff x="4729" y="2896"/>
            <a:chExt cx="219" cy="438"/>
          </a:xfrm>
        </p:grpSpPr>
        <p:sp>
          <p:nvSpPr>
            <p:cNvPr id="2064" name="Google Shape;2064;p59"/>
            <p:cNvSpPr/>
            <p:nvPr/>
          </p:nvSpPr>
          <p:spPr>
            <a:xfrm>
              <a:off x="4729" y="2896"/>
              <a:ext cx="219" cy="43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767" y="29863"/>
                  </a:moveTo>
                  <a:cubicBezTo>
                    <a:pt x="16986" y="15890"/>
                    <a:pt x="36712" y="3835"/>
                    <a:pt x="51506" y="1917"/>
                  </a:cubicBezTo>
                  <a:cubicBezTo>
                    <a:pt x="66301" y="0"/>
                    <a:pt x="88219" y="1369"/>
                    <a:pt x="97534" y="18356"/>
                  </a:cubicBezTo>
                  <a:cubicBezTo>
                    <a:pt x="106849" y="35342"/>
                    <a:pt x="120000" y="87671"/>
                    <a:pt x="107397" y="103835"/>
                  </a:cubicBezTo>
                  <a:cubicBezTo>
                    <a:pt x="94794" y="120000"/>
                    <a:pt x="39452" y="118356"/>
                    <a:pt x="21917" y="115342"/>
                  </a:cubicBezTo>
                  <a:cubicBezTo>
                    <a:pt x="4383" y="112328"/>
                    <a:pt x="4383" y="100000"/>
                    <a:pt x="2191" y="85753"/>
                  </a:cubicBezTo>
                  <a:cubicBezTo>
                    <a:pt x="0" y="71506"/>
                    <a:pt x="547" y="43835"/>
                    <a:pt x="8767" y="298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65" name="Google Shape;2065;p59"/>
            <p:cNvGrpSpPr/>
            <p:nvPr/>
          </p:nvGrpSpPr>
          <p:grpSpPr>
            <a:xfrm>
              <a:off x="4770" y="2948"/>
              <a:ext cx="115" cy="342"/>
              <a:chOff x="4179" y="782"/>
              <a:chExt cx="150" cy="307"/>
            </a:xfrm>
          </p:grpSpPr>
          <p:sp>
            <p:nvSpPr>
              <p:cNvPr id="2066" name="Google Shape;2066;p59"/>
              <p:cNvSpPr/>
              <p:nvPr/>
            </p:nvSpPr>
            <p:spPr>
              <a:xfrm>
                <a:off x="4179" y="1018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4256" y="784"/>
                <a:ext cx="69" cy="235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4181" y="852"/>
                <a:ext cx="94" cy="235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4179" y="782"/>
                <a:ext cx="149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070" name="Google Shape;2070;p59"/>
              <p:cNvCxnSpPr/>
              <p:nvPr/>
            </p:nvCxnSpPr>
            <p:spPr>
              <a:xfrm>
                <a:off x="4329" y="788"/>
                <a:ext cx="0" cy="23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71" name="Google Shape;2071;p59"/>
              <p:cNvCxnSpPr/>
              <p:nvPr/>
            </p:nvCxnSpPr>
            <p:spPr>
              <a:xfrm flipH="1">
                <a:off x="4275" y="1018"/>
                <a:ext cx="54" cy="6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72" name="Google Shape;2072;p59"/>
              <p:cNvSpPr/>
              <p:nvPr/>
            </p:nvSpPr>
            <p:spPr>
              <a:xfrm>
                <a:off x="4193" y="882"/>
                <a:ext cx="62" cy="136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4202" y="923"/>
                <a:ext cx="47" cy="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grpSp>
        <p:nvGrpSpPr>
          <p:cNvPr id="2074" name="Google Shape;2074;p59"/>
          <p:cNvGrpSpPr/>
          <p:nvPr/>
        </p:nvGrpSpPr>
        <p:grpSpPr>
          <a:xfrm>
            <a:off x="7669213" y="4181476"/>
            <a:ext cx="501649" cy="234703"/>
            <a:chOff x="3600" y="219"/>
            <a:chExt cx="359" cy="175"/>
          </a:xfrm>
        </p:grpSpPr>
        <p:sp>
          <p:nvSpPr>
            <p:cNvPr id="2075" name="Google Shape;2075;p59"/>
            <p:cNvSpPr/>
            <p:nvPr/>
          </p:nvSpPr>
          <p:spPr>
            <a:xfrm>
              <a:off x="3602" y="297"/>
              <a:ext cx="356" cy="97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076" name="Google Shape;2076;p59"/>
            <p:cNvCxnSpPr/>
            <p:nvPr/>
          </p:nvCxnSpPr>
          <p:spPr>
            <a:xfrm>
              <a:off x="3602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77" name="Google Shape;2077;p59"/>
            <p:cNvCxnSpPr/>
            <p:nvPr/>
          </p:nvCxnSpPr>
          <p:spPr>
            <a:xfrm>
              <a:off x="3959" y="289"/>
              <a:ext cx="0" cy="5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078" name="Google Shape;2078;p59"/>
            <p:cNvSpPr/>
            <p:nvPr/>
          </p:nvSpPr>
          <p:spPr>
            <a:xfrm>
              <a:off x="3602" y="289"/>
              <a:ext cx="354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3600" y="219"/>
              <a:ext cx="356" cy="112"/>
            </a:xfrm>
            <a:prstGeom prst="ellipse">
              <a:avLst/>
            </a:prstGeom>
            <a:solidFill>
              <a:schemeClr val="hlink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080" name="Google Shape;2080;p59"/>
            <p:cNvGrpSpPr/>
            <p:nvPr/>
          </p:nvGrpSpPr>
          <p:grpSpPr>
            <a:xfrm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2081" name="Google Shape;2081;p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2" name="Google Shape;2082;p59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3" name="Google Shape;2083;p5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84" name="Google Shape;2084;p59"/>
            <p:cNvGrpSpPr/>
            <p:nvPr/>
          </p:nvGrpSpPr>
          <p:grpSpPr>
            <a:xfrm rot="10800000" flipH="1">
              <a:off x="3685" y="243"/>
              <a:ext cx="178" cy="66"/>
              <a:chOff x="2847" y="848"/>
              <a:chExt cx="141" cy="98"/>
            </a:xfrm>
          </p:grpSpPr>
          <p:cxnSp>
            <p:nvCxnSpPr>
              <p:cNvPr id="2085" name="Google Shape;2085;p59"/>
              <p:cNvCxnSpPr/>
              <p:nvPr/>
            </p:nvCxnSpPr>
            <p:spPr>
              <a:xfrm rot="10800000" flipH="1">
                <a:off x="2847" y="848"/>
                <a:ext cx="50" cy="1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6" name="Google Shape;2086;p59"/>
              <p:cNvCxnSpPr/>
              <p:nvPr/>
            </p:nvCxnSpPr>
            <p:spPr>
              <a:xfrm>
                <a:off x="2944" y="946"/>
                <a:ext cx="44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87" name="Google Shape;2087;p59"/>
              <p:cNvCxnSpPr/>
              <p:nvPr/>
            </p:nvCxnSpPr>
            <p:spPr>
              <a:xfrm>
                <a:off x="2894" y="850"/>
                <a:ext cx="52" cy="9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cxnSp>
        <p:nvCxnSpPr>
          <p:cNvPr id="2088" name="Google Shape;2088;p59"/>
          <p:cNvCxnSpPr/>
          <p:nvPr/>
        </p:nvCxnSpPr>
        <p:spPr>
          <a:xfrm>
            <a:off x="7915275" y="3133725"/>
            <a:ext cx="0" cy="10620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9" name="Google Shape;2089;p59"/>
          <p:cNvCxnSpPr/>
          <p:nvPr/>
        </p:nvCxnSpPr>
        <p:spPr>
          <a:xfrm>
            <a:off x="7920037" y="4419600"/>
            <a:ext cx="0" cy="1666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0" name="Google Shape;2090;p59"/>
          <p:cNvSpPr txBox="1"/>
          <p:nvPr/>
        </p:nvSpPr>
        <p:spPr>
          <a:xfrm>
            <a:off x="6219825" y="3946525"/>
            <a:ext cx="1325562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2091" name="Google Shape;2091;p59"/>
          <p:cNvSpPr txBox="1"/>
          <p:nvPr/>
        </p:nvSpPr>
        <p:spPr>
          <a:xfrm>
            <a:off x="8191500" y="4294187"/>
            <a:ext cx="158889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 Mbps LAN</a:t>
            </a:r>
            <a:endParaRPr/>
          </a:p>
        </p:txBody>
      </p:sp>
      <p:sp>
        <p:nvSpPr>
          <p:cNvPr id="2092" name="Google Shape;2092;p59"/>
          <p:cNvSpPr txBox="1"/>
          <p:nvPr/>
        </p:nvSpPr>
        <p:spPr>
          <a:xfrm>
            <a:off x="7916862" y="3322637"/>
            <a:ext cx="1195386" cy="58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15 Mbps </a:t>
            </a:r>
            <a:endParaRPr/>
          </a:p>
          <a:p>
            <a:pPr>
              <a:buClr>
                <a:schemeClr val="dk1"/>
              </a:buClr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 link</a:t>
            </a:r>
            <a:endParaRPr/>
          </a:p>
        </p:txBody>
      </p:sp>
      <p:sp>
        <p:nvSpPr>
          <p:cNvPr id="2093" name="Google Shape;2093;p59"/>
          <p:cNvSpPr txBox="1"/>
          <p:nvPr/>
        </p:nvSpPr>
        <p:spPr>
          <a:xfrm>
            <a:off x="8401050" y="5370512"/>
            <a:ext cx="14668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institutional</a:t>
            </a:r>
            <a:endParaRPr/>
          </a:p>
          <a:p>
            <a:pPr algn="ctr"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7725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60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099" name="Google Shape;2099;p60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44</a:t>
            </a:fld>
            <a:endParaRPr/>
          </a:p>
        </p:txBody>
      </p:sp>
      <p:sp>
        <p:nvSpPr>
          <p:cNvPr id="2100" name="Google Shape;2100;p60"/>
          <p:cNvSpPr txBox="1">
            <a:spLocks noGrp="1"/>
          </p:cNvSpPr>
          <p:nvPr>
            <p:ph type="title"/>
          </p:nvPr>
        </p:nvSpPr>
        <p:spPr>
          <a:xfrm>
            <a:off x="1866901" y="228600"/>
            <a:ext cx="79628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2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Conditional GET</a:t>
            </a:r>
            <a:endParaRPr/>
          </a:p>
        </p:txBody>
      </p:sp>
      <p:sp>
        <p:nvSpPr>
          <p:cNvPr id="2101" name="Google Shape;2101;p60"/>
          <p:cNvSpPr txBox="1">
            <a:spLocks noGrp="1"/>
          </p:cNvSpPr>
          <p:nvPr>
            <p:ph type="body" idx="1"/>
          </p:nvPr>
        </p:nvSpPr>
        <p:spPr>
          <a:xfrm>
            <a:off x="1524000" y="1590676"/>
            <a:ext cx="4044950" cy="43052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Goal: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don’t send object if cache has up-to-date cached version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cache: specify date of cached copy in HTTP request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server: response contains no object if cached copy is up-to-date: 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Clr>
                <a:schemeClr val="accent2"/>
              </a:buClr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/>
          </a:p>
        </p:txBody>
      </p:sp>
      <p:cxnSp>
        <p:nvCxnSpPr>
          <p:cNvPr id="2102" name="Google Shape;2102;p60"/>
          <p:cNvCxnSpPr/>
          <p:nvPr/>
        </p:nvCxnSpPr>
        <p:spPr>
          <a:xfrm>
            <a:off x="5800725" y="2114550"/>
            <a:ext cx="3305174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103" name="Google Shape;2103;p60"/>
          <p:cNvSpPr txBox="1"/>
          <p:nvPr/>
        </p:nvSpPr>
        <p:spPr>
          <a:xfrm>
            <a:off x="5392737" y="1436687"/>
            <a:ext cx="996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cache</a:t>
            </a:r>
            <a:endParaRPr/>
          </a:p>
        </p:txBody>
      </p:sp>
      <p:sp>
        <p:nvSpPr>
          <p:cNvPr id="2104" name="Google Shape;2104;p60"/>
          <p:cNvSpPr txBox="1"/>
          <p:nvPr/>
        </p:nvSpPr>
        <p:spPr>
          <a:xfrm>
            <a:off x="8845551" y="1408112"/>
            <a:ext cx="11048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sp>
        <p:nvSpPr>
          <p:cNvPr id="2105" name="Google Shape;2105;p60"/>
          <p:cNvSpPr txBox="1"/>
          <p:nvPr/>
        </p:nvSpPr>
        <p:spPr>
          <a:xfrm>
            <a:off x="6107113" y="1998664"/>
            <a:ext cx="2681287" cy="86518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 msg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</p:txBody>
      </p:sp>
      <p:cxnSp>
        <p:nvCxnSpPr>
          <p:cNvPr id="2106" name="Google Shape;2106;p60"/>
          <p:cNvCxnSpPr/>
          <p:nvPr/>
        </p:nvCxnSpPr>
        <p:spPr>
          <a:xfrm flipH="1">
            <a:off x="5819775" y="3105150"/>
            <a:ext cx="3305174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grpSp>
        <p:nvGrpSpPr>
          <p:cNvPr id="2107" name="Google Shape;2107;p60"/>
          <p:cNvGrpSpPr/>
          <p:nvPr/>
        </p:nvGrpSpPr>
        <p:grpSpPr>
          <a:xfrm>
            <a:off x="6088063" y="3098800"/>
            <a:ext cx="2643186" cy="865188"/>
            <a:chOff x="2697" y="2036"/>
            <a:chExt cx="1664" cy="544"/>
          </a:xfrm>
        </p:grpSpPr>
        <p:sp>
          <p:nvSpPr>
            <p:cNvPr id="2108" name="Google Shape;2108;p60"/>
            <p:cNvSpPr/>
            <p:nvPr/>
          </p:nvSpPr>
          <p:spPr>
            <a:xfrm>
              <a:off x="2760" y="2070"/>
              <a:ext cx="1577" cy="46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109" name="Google Shape;2109;p60"/>
            <p:cNvSpPr txBox="1"/>
            <p:nvPr/>
          </p:nvSpPr>
          <p:spPr>
            <a:xfrm>
              <a:off x="2697" y="2036"/>
              <a:ext cx="1664" cy="54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HTTP response</a:t>
              </a:r>
              <a:endParaRPr/>
            </a:p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HTTP/1.0 </a:t>
              </a:r>
              <a:endParaRPr/>
            </a:p>
            <a:p>
              <a:pPr algn="ctr">
                <a:buClr>
                  <a:schemeClr val="dk1"/>
                </a:buClr>
              </a:pPr>
              <a:r>
                <a:rPr lang="en-US" sz="1600" b="1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304 Not Modified</a:t>
              </a:r>
              <a:endParaRPr/>
            </a:p>
          </p:txBody>
        </p:sp>
      </p:grpSp>
      <p:sp>
        <p:nvSpPr>
          <p:cNvPr id="2110" name="Google Shape;2110;p60"/>
          <p:cNvSpPr txBox="1"/>
          <p:nvPr/>
        </p:nvSpPr>
        <p:spPr>
          <a:xfrm>
            <a:off x="9109075" y="2360613"/>
            <a:ext cx="1223962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modified</a:t>
            </a:r>
            <a:endParaRPr/>
          </a:p>
        </p:txBody>
      </p:sp>
      <p:cxnSp>
        <p:nvCxnSpPr>
          <p:cNvPr id="2111" name="Google Shape;2111;p60"/>
          <p:cNvCxnSpPr/>
          <p:nvPr/>
        </p:nvCxnSpPr>
        <p:spPr>
          <a:xfrm>
            <a:off x="5924551" y="4171950"/>
            <a:ext cx="3905249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12" name="Google Shape;2112;p60"/>
          <p:cNvCxnSpPr/>
          <p:nvPr/>
        </p:nvCxnSpPr>
        <p:spPr>
          <a:xfrm>
            <a:off x="5867400" y="4467225"/>
            <a:ext cx="3305174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113" name="Google Shape;2113;p60"/>
          <p:cNvSpPr txBox="1"/>
          <p:nvPr/>
        </p:nvSpPr>
        <p:spPr>
          <a:xfrm>
            <a:off x="6111876" y="4351338"/>
            <a:ext cx="2681287" cy="86518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request msg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</p:txBody>
      </p:sp>
      <p:cxnSp>
        <p:nvCxnSpPr>
          <p:cNvPr id="2114" name="Google Shape;2114;p60"/>
          <p:cNvCxnSpPr/>
          <p:nvPr/>
        </p:nvCxnSpPr>
        <p:spPr>
          <a:xfrm flipH="1">
            <a:off x="5886450" y="5457825"/>
            <a:ext cx="3305174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2115" name="Google Shape;2115;p60"/>
          <p:cNvSpPr txBox="1"/>
          <p:nvPr/>
        </p:nvSpPr>
        <p:spPr>
          <a:xfrm>
            <a:off x="6130925" y="5402263"/>
            <a:ext cx="2643188" cy="92551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 response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HTTP/1.0 200 OK</a:t>
            </a:r>
            <a:endParaRPr/>
          </a:p>
          <a:p>
            <a:pPr algn="ctr"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&lt;data&gt;</a:t>
            </a:r>
            <a:endParaRPr/>
          </a:p>
        </p:txBody>
      </p:sp>
      <p:sp>
        <p:nvSpPr>
          <p:cNvPr id="2116" name="Google Shape;2116;p60"/>
          <p:cNvSpPr txBox="1"/>
          <p:nvPr/>
        </p:nvSpPr>
        <p:spPr>
          <a:xfrm>
            <a:off x="9175750" y="4808537"/>
            <a:ext cx="1223962" cy="70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</a:t>
            </a:r>
            <a:endParaRPr/>
          </a:p>
          <a:p>
            <a:pPr algn="ctr">
              <a:buClr>
                <a:schemeClr val="accent2"/>
              </a:buClr>
            </a:pPr>
            <a:r>
              <a:rPr lang="en-US" sz="20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modified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990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Plane and Data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35627"/>
          </a:xfrm>
        </p:spPr>
        <p:txBody>
          <a:bodyPr>
            <a:normAutofit/>
          </a:bodyPr>
          <a:lstStyle/>
          <a:p>
            <a:r>
              <a:rPr lang="en-US" dirty="0" smtClean="0"/>
              <a:t>Control Plane </a:t>
            </a:r>
            <a:r>
              <a:rPr lang="mr-IN" dirty="0" smtClean="0"/>
              <a:t>–</a:t>
            </a:r>
            <a:r>
              <a:rPr lang="en-US" dirty="0" smtClean="0"/>
              <a:t> part of application that prepares the data plane</a:t>
            </a:r>
          </a:p>
          <a:p>
            <a:r>
              <a:rPr lang="en-US" dirty="0" smtClean="0"/>
              <a:t>Data Plane </a:t>
            </a:r>
            <a:r>
              <a:rPr lang="mr-IN" dirty="0" smtClean="0"/>
              <a:t>–</a:t>
            </a:r>
            <a:r>
              <a:rPr lang="en-US" dirty="0" smtClean="0"/>
              <a:t> part of application that sends and receives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31129" y="3077677"/>
            <a:ext cx="1484244" cy="49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DNS Server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454217" y="3688844"/>
            <a:ext cx="1" cy="130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205" y="3934636"/>
            <a:ext cx="2251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DNS Request</a:t>
            </a:r>
          </a:p>
          <a:p>
            <a:pPr algn="r"/>
            <a:r>
              <a:rPr lang="en-US" i="1" dirty="0" smtClean="0"/>
              <a:t>Where is </a:t>
            </a:r>
            <a:r>
              <a:rPr lang="en-US" i="1" dirty="0" err="1" smtClean="0"/>
              <a:t>twitter.com</a:t>
            </a:r>
            <a:r>
              <a:rPr lang="en-US" i="1" dirty="0" smtClean="0"/>
              <a:t>?</a:t>
            </a:r>
            <a:endParaRPr lang="en-US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78792" y="3675583"/>
            <a:ext cx="0" cy="1321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33676" y="3934636"/>
            <a:ext cx="2469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DNS Response</a:t>
            </a:r>
          </a:p>
          <a:p>
            <a:r>
              <a:rPr lang="en-US" i="1" dirty="0" smtClean="0"/>
              <a:t>At Address </a:t>
            </a:r>
            <a:r>
              <a:rPr lang="is-IS" i="1" dirty="0" smtClean="0"/>
              <a:t>104.244.42.1</a:t>
            </a:r>
            <a:endParaRPr lang="is-IS" i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91878" y="5620942"/>
            <a:ext cx="3268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0" descr="mage result for twitter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775" y="5452126"/>
            <a:ext cx="793218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984136" y="6110381"/>
            <a:ext cx="9268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Twitter Server</a:t>
            </a:r>
            <a:endParaRPr lang="en-US" sz="1000"/>
          </a:p>
        </p:txBody>
      </p:sp>
      <p:sp>
        <p:nvSpPr>
          <p:cNvPr id="21" name="TextBox 20"/>
          <p:cNvSpPr txBox="1"/>
          <p:nvPr/>
        </p:nvSpPr>
        <p:spPr>
          <a:xfrm>
            <a:off x="6279844" y="4906120"/>
            <a:ext cx="2925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GET Request</a:t>
            </a:r>
          </a:p>
          <a:p>
            <a:r>
              <a:rPr lang="en-US" i="1" dirty="0" smtClean="0"/>
              <a:t>Get the </a:t>
            </a:r>
            <a:r>
              <a:rPr lang="en-US" i="1" dirty="0" err="1" smtClean="0"/>
              <a:t>twitter.com</a:t>
            </a:r>
            <a:r>
              <a:rPr lang="en-US" i="1" dirty="0" smtClean="0"/>
              <a:t> webpage</a:t>
            </a:r>
            <a:endParaRPr lang="is-IS" i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491878" y="5841836"/>
            <a:ext cx="3288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64083" y="5894517"/>
            <a:ext cx="2974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 Response</a:t>
            </a:r>
          </a:p>
          <a:p>
            <a:pPr algn="r"/>
            <a:r>
              <a:rPr lang="en-US" i="1" dirty="0" smtClean="0"/>
              <a:t>Here is the webpage contents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38200" y="3056506"/>
            <a:ext cx="310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smtClean="0"/>
              <a:t>DNS and HTTP Example</a:t>
            </a:r>
            <a:endParaRPr lang="en-US" sz="2400" u="sng"/>
          </a:p>
        </p:txBody>
      </p:sp>
      <p:pic>
        <p:nvPicPr>
          <p:cNvPr id="4098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13" y="5147356"/>
            <a:ext cx="1070327" cy="10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DNS (Domain Name System)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1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78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723" name="Google Shape;2723;p78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7</a:t>
            </a:fld>
            <a:endParaRPr/>
          </a:p>
        </p:txBody>
      </p:sp>
      <p:sp>
        <p:nvSpPr>
          <p:cNvPr id="2724" name="Google Shape;2724;p78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DNS: Domain Name System</a:t>
            </a:r>
            <a:endParaRPr/>
          </a:p>
        </p:txBody>
      </p:sp>
      <p:sp>
        <p:nvSpPr>
          <p:cNvPr id="2725" name="Google Shape;2725;p78"/>
          <p:cNvSpPr txBox="1">
            <a:spLocks noGrp="1"/>
          </p:cNvSpPr>
          <p:nvPr>
            <p:ph type="body" idx="1"/>
          </p:nvPr>
        </p:nvSpPr>
        <p:spPr>
          <a:xfrm>
            <a:off x="2057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People: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many identifiers: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SSN, name, passport #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 hosts, routers: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 address (32 bit) - used for addressing datagrams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“name”, e.g., ww.yahoo.com - used by humans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map between IP addresses and name ?</a:t>
            </a:r>
            <a:endParaRPr/>
          </a:p>
        </p:txBody>
      </p:sp>
      <p:sp>
        <p:nvSpPr>
          <p:cNvPr id="2726" name="Google Shape;2726;p78"/>
          <p:cNvSpPr txBox="1">
            <a:spLocks noGrp="1"/>
          </p:cNvSpPr>
          <p:nvPr>
            <p:ph type="body" idx="2"/>
          </p:nvPr>
        </p:nvSpPr>
        <p:spPr>
          <a:xfrm>
            <a:off x="6019801" y="1600201"/>
            <a:ext cx="41528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Domain Name System: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i="1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distributed database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implemented in hierarchy of many </a:t>
            </a:r>
            <a:r>
              <a:rPr lang="en-US" sz="2000" i="1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 servers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i="1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application-layer protocol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host, routers, name servers to communicate to </a:t>
            </a:r>
            <a:r>
              <a:rPr lang="en-US" sz="2000" i="1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resolve</a:t>
            </a:r>
            <a:r>
              <a:rPr lang="en-US" sz="2000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names (address/name translation)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core Internet function, implemented as application-layer protocol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complexity at network’s “edge”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11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79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algn="r"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2: Application Layer</a:t>
            </a:r>
            <a:endParaRPr/>
          </a:p>
        </p:txBody>
      </p:sp>
      <p:sp>
        <p:nvSpPr>
          <p:cNvPr id="2732" name="Google Shape;2732;p79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buClr>
                <a:schemeClr val="dk1"/>
              </a:buClr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chemeClr val="dk1"/>
                </a:buClr>
              </a:pPr>
              <a:t>8</a:t>
            </a:fld>
            <a:endParaRPr/>
          </a:p>
        </p:txBody>
      </p:sp>
      <p:sp>
        <p:nvSpPr>
          <p:cNvPr id="2733" name="Google Shape;2733;p79"/>
          <p:cNvSpPr txBox="1">
            <a:spLocks noGrp="1"/>
          </p:cNvSpPr>
          <p:nvPr>
            <p:ph type="title"/>
          </p:nvPr>
        </p:nvSpPr>
        <p:spPr>
          <a:xfrm>
            <a:off x="2057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</a:pPr>
            <a:r>
              <a:rPr lang="en-US" sz="3600" u="sng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</a:t>
            </a:r>
            <a:endParaRPr/>
          </a:p>
        </p:txBody>
      </p:sp>
      <p:sp>
        <p:nvSpPr>
          <p:cNvPr id="2734" name="Google Shape;2734;p79"/>
          <p:cNvSpPr txBox="1">
            <a:spLocks noGrp="1"/>
          </p:cNvSpPr>
          <p:nvPr>
            <p:ph type="body" idx="2"/>
          </p:nvPr>
        </p:nvSpPr>
        <p:spPr>
          <a:xfrm>
            <a:off x="5929313" y="1427163"/>
            <a:ext cx="4190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not centralize DNS?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single point of failure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volume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distant centralized database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maintenance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doesn’t </a:t>
            </a:r>
            <a:r>
              <a:rPr lang="en-US" sz="24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scale!</a:t>
            </a:r>
            <a:endParaRPr/>
          </a:p>
        </p:txBody>
      </p:sp>
      <p:sp>
        <p:nvSpPr>
          <p:cNvPr id="2735" name="Google Shape;2735;p79"/>
          <p:cNvSpPr txBox="1">
            <a:spLocks noGrp="1"/>
          </p:cNvSpPr>
          <p:nvPr>
            <p:ph type="body" idx="1"/>
          </p:nvPr>
        </p:nvSpPr>
        <p:spPr>
          <a:xfrm>
            <a:off x="1889126" y="1500188"/>
            <a:ext cx="3809999" cy="4648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None/>
            </a:pPr>
            <a:r>
              <a:rPr lang="en-US" sz="24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 services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hostname to IP address translation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aliasing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Canonical, alias names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mail server aliasing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load distribution</a:t>
            </a:r>
            <a:endParaRPr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SzPts val="15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replicated Web servers: set of IP addresses for one canonical name</a:t>
            </a:r>
            <a:endParaRPr/>
          </a:p>
          <a:p>
            <a:pPr marL="342900" indent="-342900">
              <a:lnSpc>
                <a:spcPct val="100000"/>
              </a:lnSpc>
              <a:spcBef>
                <a:spcPts val="480"/>
              </a:spcBef>
              <a:buClr>
                <a:schemeClr val="accent2"/>
              </a:buClr>
              <a:buNone/>
            </a:pP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1757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80"/>
          <p:cNvSpPr txBox="1">
            <a:spLocks noGrp="1"/>
          </p:cNvSpPr>
          <p:nvPr>
            <p:ph type="ftr" idx="11"/>
          </p:nvPr>
        </p:nvSpPr>
        <p:spPr>
          <a:xfrm>
            <a:off x="693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r>
              <a:rPr lang="en-US"/>
              <a:t>2: Application Layer</a:t>
            </a:r>
            <a:endParaRPr/>
          </a:p>
        </p:txBody>
      </p:sp>
      <p:sp>
        <p:nvSpPr>
          <p:cNvPr id="2741" name="Google Shape;2741;p80"/>
          <p:cNvSpPr txBox="1">
            <a:spLocks noGrp="1"/>
          </p:cNvSpPr>
          <p:nvPr>
            <p:ph type="sldNum" idx="12"/>
          </p:nvPr>
        </p:nvSpPr>
        <p:spPr>
          <a:xfrm>
            <a:off x="9829800" y="6400800"/>
            <a:ext cx="457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grpSp>
        <p:nvGrpSpPr>
          <p:cNvPr id="2742" name="Google Shape;2742;p80"/>
          <p:cNvGrpSpPr/>
          <p:nvPr/>
        </p:nvGrpSpPr>
        <p:grpSpPr>
          <a:xfrm>
            <a:off x="1962150" y="1093789"/>
            <a:ext cx="8205787" cy="2444749"/>
            <a:chOff x="229" y="576"/>
            <a:chExt cx="5503" cy="1756"/>
          </a:xfrm>
        </p:grpSpPr>
        <p:sp>
          <p:nvSpPr>
            <p:cNvPr id="2743" name="Google Shape;2743;p80"/>
            <p:cNvSpPr txBox="1"/>
            <p:nvPr/>
          </p:nvSpPr>
          <p:spPr>
            <a:xfrm>
              <a:off x="2255" y="576"/>
              <a:ext cx="1385" cy="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Root DNS Servers</a:t>
              </a:r>
              <a:endParaRPr/>
            </a:p>
          </p:txBody>
        </p:sp>
        <p:sp>
          <p:nvSpPr>
            <p:cNvPr id="2744" name="Google Shape;2744;p80"/>
            <p:cNvSpPr txBox="1"/>
            <p:nvPr/>
          </p:nvSpPr>
          <p:spPr>
            <a:xfrm>
              <a:off x="528" y="1343"/>
              <a:ext cx="1324" cy="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DNS servers</a:t>
              </a:r>
              <a:endParaRPr/>
            </a:p>
          </p:txBody>
        </p:sp>
        <p:sp>
          <p:nvSpPr>
            <p:cNvPr id="2745" name="Google Shape;2745;p80"/>
            <p:cNvSpPr txBox="1"/>
            <p:nvPr/>
          </p:nvSpPr>
          <p:spPr>
            <a:xfrm>
              <a:off x="2304" y="1296"/>
              <a:ext cx="1256" cy="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 DNS servers</a:t>
              </a:r>
              <a:endParaRPr/>
            </a:p>
          </p:txBody>
        </p:sp>
        <p:sp>
          <p:nvSpPr>
            <p:cNvPr id="2746" name="Google Shape;2746;p80"/>
            <p:cNvSpPr txBox="1"/>
            <p:nvPr/>
          </p:nvSpPr>
          <p:spPr>
            <a:xfrm>
              <a:off x="4031" y="1296"/>
              <a:ext cx="1291" cy="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edu DNS servers</a:t>
              </a:r>
              <a:endParaRPr/>
            </a:p>
          </p:txBody>
        </p:sp>
        <p:cxnSp>
          <p:nvCxnSpPr>
            <p:cNvPr id="2747" name="Google Shape;2747;p80"/>
            <p:cNvCxnSpPr/>
            <p:nvPr/>
          </p:nvCxnSpPr>
          <p:spPr>
            <a:xfrm flipH="1">
              <a:off x="1344" y="864"/>
              <a:ext cx="1392" cy="432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8" name="Google Shape;2748;p80"/>
            <p:cNvCxnSpPr/>
            <p:nvPr/>
          </p:nvCxnSpPr>
          <p:spPr>
            <a:xfrm>
              <a:off x="2928" y="815"/>
              <a:ext cx="0" cy="47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9" name="Google Shape;2749;p80"/>
            <p:cNvCxnSpPr/>
            <p:nvPr/>
          </p:nvCxnSpPr>
          <p:spPr>
            <a:xfrm>
              <a:off x="3168" y="864"/>
              <a:ext cx="1439" cy="43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0" name="Google Shape;2750;p80"/>
            <p:cNvSpPr txBox="1"/>
            <p:nvPr/>
          </p:nvSpPr>
          <p:spPr>
            <a:xfrm>
              <a:off x="3877" y="1752"/>
              <a:ext cx="991" cy="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</a:rPr>
                <a:t>cooper.</a:t>
              </a: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edu</a:t>
              </a:r>
              <a:endParaRPr/>
            </a:p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sp>
          <p:nvSpPr>
            <p:cNvPr id="2751" name="Google Shape;2751;p80"/>
            <p:cNvSpPr txBox="1"/>
            <p:nvPr/>
          </p:nvSpPr>
          <p:spPr>
            <a:xfrm>
              <a:off x="4741" y="1752"/>
              <a:ext cx="991" cy="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</a:rPr>
                <a:t>nyu</a:t>
              </a: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.edu</a:t>
              </a:r>
              <a:endParaRPr/>
            </a:p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2752" name="Google Shape;2752;p80"/>
            <p:cNvCxnSpPr/>
            <p:nvPr/>
          </p:nvCxnSpPr>
          <p:spPr>
            <a:xfrm flipH="1">
              <a:off x="4223" y="1535"/>
              <a:ext cx="336" cy="23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3" name="Google Shape;2753;p80"/>
            <p:cNvCxnSpPr/>
            <p:nvPr/>
          </p:nvCxnSpPr>
          <p:spPr>
            <a:xfrm>
              <a:off x="4847" y="1535"/>
              <a:ext cx="288" cy="23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4" name="Google Shape;2754;p80"/>
            <p:cNvSpPr txBox="1"/>
            <p:nvPr/>
          </p:nvSpPr>
          <p:spPr>
            <a:xfrm>
              <a:off x="229" y="1847"/>
              <a:ext cx="991" cy="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</a:rPr>
                <a:t>google.</a:t>
              </a: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</a:t>
              </a:r>
              <a:endParaRPr/>
            </a:p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sp>
          <p:nvSpPr>
            <p:cNvPr id="2755" name="Google Shape;2755;p80"/>
            <p:cNvSpPr txBox="1"/>
            <p:nvPr/>
          </p:nvSpPr>
          <p:spPr>
            <a:xfrm>
              <a:off x="1247" y="1871"/>
              <a:ext cx="1000" cy="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amazon.com</a:t>
              </a:r>
              <a:endParaRPr/>
            </a:p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2756" name="Google Shape;2756;p80"/>
            <p:cNvCxnSpPr/>
            <p:nvPr/>
          </p:nvCxnSpPr>
          <p:spPr>
            <a:xfrm flipH="1">
              <a:off x="768" y="1584"/>
              <a:ext cx="191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7" name="Google Shape;2757;p80"/>
            <p:cNvCxnSpPr/>
            <p:nvPr/>
          </p:nvCxnSpPr>
          <p:spPr>
            <a:xfrm>
              <a:off x="1392" y="1584"/>
              <a:ext cx="239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58" name="Google Shape;2758;p80"/>
            <p:cNvSpPr txBox="1"/>
            <p:nvPr/>
          </p:nvSpPr>
          <p:spPr>
            <a:xfrm>
              <a:off x="2534" y="1798"/>
              <a:ext cx="992" cy="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pbs.org</a:t>
              </a:r>
              <a:endParaRPr/>
            </a:p>
            <a:p>
              <a:pPr>
                <a:buClr>
                  <a:schemeClr val="dk1"/>
                </a:buClr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2759" name="Google Shape;2759;p80"/>
            <p:cNvCxnSpPr/>
            <p:nvPr/>
          </p:nvCxnSpPr>
          <p:spPr>
            <a:xfrm>
              <a:off x="2928" y="1535"/>
              <a:ext cx="0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60" name="Google Shape;2760;p80"/>
          <p:cNvSpPr txBox="1">
            <a:spLocks noGrp="1"/>
          </p:cNvSpPr>
          <p:nvPr>
            <p:ph type="title"/>
          </p:nvPr>
        </p:nvSpPr>
        <p:spPr>
          <a:xfrm>
            <a:off x="1992312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sz="3600"/>
              <a:t>Distributed, Hierarchical Database</a:t>
            </a:r>
            <a:endParaRPr/>
          </a:p>
        </p:txBody>
      </p:sp>
      <p:sp>
        <p:nvSpPr>
          <p:cNvPr id="2761" name="Google Shape;2761;p80"/>
          <p:cNvSpPr txBox="1">
            <a:spLocks noGrp="1"/>
          </p:cNvSpPr>
          <p:nvPr>
            <p:ph type="body" idx="2"/>
          </p:nvPr>
        </p:nvSpPr>
        <p:spPr>
          <a:xfrm>
            <a:off x="2044701" y="3705225"/>
            <a:ext cx="8172449" cy="2813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lang="en-US" sz="2400" u="sng">
                <a:solidFill>
                  <a:srgbClr val="FF0000"/>
                </a:solidFill>
              </a:rPr>
              <a:t>Client wants IP for www.amazon.com; 1</a:t>
            </a:r>
            <a:r>
              <a:rPr lang="en-US" sz="2400" u="sng" baseline="30000">
                <a:solidFill>
                  <a:srgbClr val="FF0000"/>
                </a:solidFill>
              </a:rPr>
              <a:t>st</a:t>
            </a:r>
            <a:r>
              <a:rPr lang="en-US" sz="2400" u="sng">
                <a:solidFill>
                  <a:srgbClr val="FF0000"/>
                </a:solidFill>
              </a:rPr>
              <a:t> approx: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client queries a root server to find com DNS server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client queries com DNS server to get amazon.com DNS server</a:t>
            </a:r>
            <a:endParaRPr/>
          </a:p>
          <a:p>
            <a:pPr marL="342900" indent="-342900">
              <a:spcBef>
                <a:spcPts val="480"/>
              </a:spcBef>
              <a:buSzPts val="2040"/>
            </a:pPr>
            <a:r>
              <a:rPr lang="en-US" sz="2400"/>
              <a:t>client queries amazon.com DNS server to get  IP address for www.amazon.com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622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27C5AFD467434EB82B0A660486A11F" ma:contentTypeVersion="3" ma:contentTypeDescription="Create a new document." ma:contentTypeScope="" ma:versionID="205b144d1e42ec2acee931500d9eb961">
  <xsd:schema xmlns:xsd="http://www.w3.org/2001/XMLSchema" xmlns:xs="http://www.w3.org/2001/XMLSchema" xmlns:p="http://schemas.microsoft.com/office/2006/metadata/properties" xmlns:ns2="4fd58d95-3978-4fba-86af-f665a90492d2" targetNamespace="http://schemas.microsoft.com/office/2006/metadata/properties" ma:root="true" ma:fieldsID="e41d6ef29a5f11c91ca5e54e202f88ca" ns2:_="">
    <xsd:import namespace="4fd58d95-3978-4fba-86af-f665a90492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58d95-3978-4fba-86af-f665a9049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A7B33F-1F22-48FB-8169-25746C8D8E81}"/>
</file>

<file path=customXml/itemProps2.xml><?xml version="1.0" encoding="utf-8"?>
<ds:datastoreItem xmlns:ds="http://schemas.openxmlformats.org/officeDocument/2006/customXml" ds:itemID="{C66E4675-F605-4BCC-8910-5E380AE8C8A8}"/>
</file>

<file path=customXml/itemProps3.xml><?xml version="1.0" encoding="utf-8"?>
<ds:datastoreItem xmlns:ds="http://schemas.openxmlformats.org/officeDocument/2006/customXml" ds:itemID="{8BA59F75-A908-4702-B565-3424ECDFEA8B}"/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2938</Words>
  <Application>Microsoft Macintosh PowerPoint</Application>
  <PresentationFormat>Widescreen</PresentationFormat>
  <Paragraphs>689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Calibri</vt:lpstr>
      <vt:lpstr>Calibri Light</vt:lpstr>
      <vt:lpstr>Comic Sans MS</vt:lpstr>
      <vt:lpstr>Courier New</vt:lpstr>
      <vt:lpstr>Helvetica</vt:lpstr>
      <vt:lpstr>Mangal</vt:lpstr>
      <vt:lpstr>Noto Sans Symbols</vt:lpstr>
      <vt:lpstr>Times New Roman</vt:lpstr>
      <vt:lpstr>Arial</vt:lpstr>
      <vt:lpstr>Office Theme</vt:lpstr>
      <vt:lpstr>PowerPoint Presentation</vt:lpstr>
      <vt:lpstr>Internet Protocol Stack</vt:lpstr>
      <vt:lpstr>Examples of Applications</vt:lpstr>
      <vt:lpstr>Application Models</vt:lpstr>
      <vt:lpstr>Control Plane and Data Plane</vt:lpstr>
      <vt:lpstr>DNS (Domain Name System)</vt:lpstr>
      <vt:lpstr>DNS: Domain Name System</vt:lpstr>
      <vt:lpstr>DNS </vt:lpstr>
      <vt:lpstr>Distributed, Hierarchical Database</vt:lpstr>
      <vt:lpstr>DNS: Root name servers</vt:lpstr>
      <vt:lpstr>TLD and Authoritative Servers</vt:lpstr>
      <vt:lpstr>Local Name Server</vt:lpstr>
      <vt:lpstr>DNS name  resolution example</vt:lpstr>
      <vt:lpstr>DNS name  resolution example</vt:lpstr>
      <vt:lpstr>DNS: caching and updating records</vt:lpstr>
      <vt:lpstr>DNS records</vt:lpstr>
      <vt:lpstr>DNS protocol, messages</vt:lpstr>
      <vt:lpstr>DNS protocol, messages</vt:lpstr>
      <vt:lpstr>Inserting records into DNS</vt:lpstr>
      <vt:lpstr>HTTP (Hyper Text Transfer Protocol)</vt:lpstr>
      <vt:lpstr>Web and HTTP</vt:lpstr>
      <vt:lpstr>HTTP overview</vt:lpstr>
      <vt:lpstr>HTTP overview (continued)</vt:lpstr>
      <vt:lpstr>HTTP connections</vt:lpstr>
      <vt:lpstr>Nonpersistent HTTP</vt:lpstr>
      <vt:lpstr>Nonpersistent HTTP (cont.)</vt:lpstr>
      <vt:lpstr>Non-Persistent HTTP: Response time</vt:lpstr>
      <vt:lpstr>Persistent HTTP</vt:lpstr>
      <vt:lpstr>HTTP request message</vt:lpstr>
      <vt:lpstr>HTTP request message: general format</vt:lpstr>
      <vt:lpstr>Uploading form input</vt:lpstr>
      <vt:lpstr>Method types</vt:lpstr>
      <vt:lpstr>HTTP response message</vt:lpstr>
      <vt:lpstr>HTTP response status codes</vt:lpstr>
      <vt:lpstr>Trying out HTTP (client side) for yourself</vt:lpstr>
      <vt:lpstr>User-server state: cookies</vt:lpstr>
      <vt:lpstr>Cookies: keeping “state” (cont.)</vt:lpstr>
      <vt:lpstr>Cookies (continued)</vt:lpstr>
      <vt:lpstr>Web caches (proxy server)</vt:lpstr>
      <vt:lpstr>More about Web caching</vt:lpstr>
      <vt:lpstr>Caching example </vt:lpstr>
      <vt:lpstr>Caching example (cont)</vt:lpstr>
      <vt:lpstr>Caching example (cont)</vt:lpstr>
      <vt:lpstr>Conditional GET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Chen</dc:creator>
  <cp:lastModifiedBy>Michael Chen</cp:lastModifiedBy>
  <cp:revision>12</cp:revision>
  <dcterms:created xsi:type="dcterms:W3CDTF">2020-02-01T01:44:29Z</dcterms:created>
  <dcterms:modified xsi:type="dcterms:W3CDTF">2020-02-02T03:20:26Z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0x0101003227C5AFD467434EB82B0A660486A11F</vt:lpwstr>
  </property>
</Properties>
</file>